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57" r:id="rId2"/>
    <p:sldId id="279" r:id="rId3"/>
    <p:sldId id="281" r:id="rId4"/>
    <p:sldId id="282" r:id="rId5"/>
    <p:sldId id="278" r:id="rId6"/>
    <p:sldId id="266" r:id="rId7"/>
    <p:sldId id="269" r:id="rId8"/>
    <p:sldId id="273" r:id="rId9"/>
    <p:sldId id="274" r:id="rId10"/>
    <p:sldId id="270" r:id="rId11"/>
    <p:sldId id="268" r:id="rId12"/>
    <p:sldId id="277" r:id="rId13"/>
    <p:sldId id="276" r:id="rId14"/>
    <p:sldId id="272" r:id="rId15"/>
    <p:sldId id="275" r:id="rId16"/>
    <p:sldId id="283"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311" r:id="rId31"/>
    <p:sldId id="312" r:id="rId32"/>
    <p:sldId id="313" r:id="rId33"/>
    <p:sldId id="314" r:id="rId34"/>
    <p:sldId id="315" r:id="rId35"/>
    <p:sldId id="316" r:id="rId36"/>
    <p:sldId id="284" r:id="rId37"/>
    <p:sldId id="299" r:id="rId38"/>
    <p:sldId id="300" r:id="rId39"/>
    <p:sldId id="301" r:id="rId40"/>
    <p:sldId id="302" r:id="rId41"/>
    <p:sldId id="303" r:id="rId42"/>
    <p:sldId id="304" r:id="rId43"/>
    <p:sldId id="306" r:id="rId44"/>
    <p:sldId id="305" r:id="rId45"/>
    <p:sldId id="307" r:id="rId46"/>
    <p:sldId id="308" r:id="rId47"/>
    <p:sldId id="309" r:id="rId48"/>
    <p:sldId id="320" r:id="rId49"/>
    <p:sldId id="285" r:id="rId50"/>
    <p:sldId id="317" r:id="rId51"/>
    <p:sldId id="318" r:id="rId52"/>
    <p:sldId id="321" r:id="rId53"/>
    <p:sldId id="322"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751" autoAdjust="0"/>
    <p:restoredTop sz="94660"/>
  </p:normalViewPr>
  <p:slideViewPr>
    <p:cSldViewPr snapToGrid="0">
      <p:cViewPr varScale="1">
        <p:scale>
          <a:sx n="72" d="100"/>
          <a:sy n="72" d="100"/>
        </p:scale>
        <p:origin x="22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38DBD9-69DA-4859-AFED-C36C28887BA8}" type="datetimeFigureOut">
              <a:rPr lang="en-US" smtClean="0"/>
              <a:t>11/22/2017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9CF71D-B789-441D-B5AA-B2CF40CB8DF5}" type="slidenum">
              <a:rPr lang="en-US" smtClean="0"/>
              <a:t>‹#›</a:t>
            </a:fld>
            <a:endParaRPr lang="en-US"/>
          </a:p>
        </p:txBody>
      </p:sp>
    </p:spTree>
    <p:extLst>
      <p:ext uri="{BB962C8B-B14F-4D97-AF65-F5344CB8AC3E}">
        <p14:creationId xmlns:p14="http://schemas.microsoft.com/office/powerpoint/2010/main" val="1391918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726" name="Shape 72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1195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Shape 738"/>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739" name="Shape 73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4992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Shape 746"/>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747" name="Shape 7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8026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Shape 764"/>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765" name="Shape 76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6723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Shape 777"/>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778" name="Shape 7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1353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Shape 787"/>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788" name="Shape 78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8916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678D3F-A8F7-456B-A56D-B32923D2C009}" type="datetimeFigureOut">
              <a:rPr lang="en-IN" smtClean="0"/>
              <a:t>22-11-2017</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7BA28B7-F4B6-45E8-B0B4-DAF7A7B61FB0}" type="slidenum">
              <a:rPr lang="en-IN" smtClean="0"/>
              <a:t>‹#›</a:t>
            </a:fld>
            <a:endParaRPr lang="en-IN"/>
          </a:p>
        </p:txBody>
      </p:sp>
    </p:spTree>
    <p:extLst>
      <p:ext uri="{BB962C8B-B14F-4D97-AF65-F5344CB8AC3E}">
        <p14:creationId xmlns:p14="http://schemas.microsoft.com/office/powerpoint/2010/main" val="3585756329"/>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4678D3F-A8F7-456B-A56D-B32923D2C009}" type="datetimeFigureOut">
              <a:rPr lang="en-IN" smtClean="0"/>
              <a:t>22-11-2017</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7BA28B7-F4B6-45E8-B0B4-DAF7A7B61FB0}" type="slidenum">
              <a:rPr lang="en-IN" smtClean="0"/>
              <a:t>‹#›</a:t>
            </a:fld>
            <a:endParaRPr lang="en-IN"/>
          </a:p>
        </p:txBody>
      </p:sp>
    </p:spTree>
    <p:extLst>
      <p:ext uri="{BB962C8B-B14F-4D97-AF65-F5344CB8AC3E}">
        <p14:creationId xmlns:p14="http://schemas.microsoft.com/office/powerpoint/2010/main" val="2490321649"/>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4678D3F-A8F7-456B-A56D-B32923D2C009}" type="datetimeFigureOut">
              <a:rPr lang="en-IN" smtClean="0"/>
              <a:t>22-11-2017</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7BA28B7-F4B6-45E8-B0B4-DAF7A7B61FB0}"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80439880"/>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04678D3F-A8F7-456B-A56D-B32923D2C009}" type="datetimeFigureOut">
              <a:rPr lang="en-IN" smtClean="0"/>
              <a:t>22-11-2017</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7BA28B7-F4B6-45E8-B0B4-DAF7A7B61FB0}" type="slidenum">
              <a:rPr lang="en-IN" smtClean="0"/>
              <a:t>‹#›</a:t>
            </a:fld>
            <a:endParaRPr lang="en-IN"/>
          </a:p>
        </p:txBody>
      </p:sp>
    </p:spTree>
    <p:extLst>
      <p:ext uri="{BB962C8B-B14F-4D97-AF65-F5344CB8AC3E}">
        <p14:creationId xmlns:p14="http://schemas.microsoft.com/office/powerpoint/2010/main" val="1009260022"/>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04678D3F-A8F7-456B-A56D-B32923D2C009}" type="datetimeFigureOut">
              <a:rPr lang="en-IN" smtClean="0"/>
              <a:t>22-11-2017</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7BA28B7-F4B6-45E8-B0B4-DAF7A7B61FB0}"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73114843"/>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04678D3F-A8F7-456B-A56D-B32923D2C009}" type="datetimeFigureOut">
              <a:rPr lang="en-IN" smtClean="0"/>
              <a:t>22-11-2017</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7BA28B7-F4B6-45E8-B0B4-DAF7A7B61FB0}" type="slidenum">
              <a:rPr lang="en-IN" smtClean="0"/>
              <a:t>‹#›</a:t>
            </a:fld>
            <a:endParaRPr lang="en-IN"/>
          </a:p>
        </p:txBody>
      </p:sp>
    </p:spTree>
    <p:extLst>
      <p:ext uri="{BB962C8B-B14F-4D97-AF65-F5344CB8AC3E}">
        <p14:creationId xmlns:p14="http://schemas.microsoft.com/office/powerpoint/2010/main" val="2766419640"/>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678D3F-A8F7-456B-A56D-B32923D2C009}" type="datetimeFigureOut">
              <a:rPr lang="en-IN" smtClean="0"/>
              <a:t>22-11-2017</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7BA28B7-F4B6-45E8-B0B4-DAF7A7B61FB0}" type="slidenum">
              <a:rPr lang="en-IN" smtClean="0"/>
              <a:t>‹#›</a:t>
            </a:fld>
            <a:endParaRPr lang="en-IN"/>
          </a:p>
        </p:txBody>
      </p:sp>
    </p:spTree>
    <p:extLst>
      <p:ext uri="{BB962C8B-B14F-4D97-AF65-F5344CB8AC3E}">
        <p14:creationId xmlns:p14="http://schemas.microsoft.com/office/powerpoint/2010/main" val="1776437596"/>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678D3F-A8F7-456B-A56D-B32923D2C009}" type="datetimeFigureOut">
              <a:rPr lang="en-IN" smtClean="0"/>
              <a:t>22-11-2017</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7BA28B7-F4B6-45E8-B0B4-DAF7A7B61FB0}" type="slidenum">
              <a:rPr lang="en-IN" smtClean="0"/>
              <a:t>‹#›</a:t>
            </a:fld>
            <a:endParaRPr lang="en-IN"/>
          </a:p>
        </p:txBody>
      </p:sp>
    </p:spTree>
    <p:extLst>
      <p:ext uri="{BB962C8B-B14F-4D97-AF65-F5344CB8AC3E}">
        <p14:creationId xmlns:p14="http://schemas.microsoft.com/office/powerpoint/2010/main" val="698534119"/>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47580" y="428296"/>
            <a:ext cx="9657032" cy="820270"/>
          </a:xfrm>
        </p:spPr>
        <p:txBody>
          <a:bodyPr>
            <a:normAutofit/>
          </a:bodyPr>
          <a:lstStyle>
            <a:lvl1pPr>
              <a:defRPr sz="4000" b="0">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1847581" y="1613646"/>
            <a:ext cx="9657031" cy="4297575"/>
          </a:xfrm>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4678D3F-A8F7-456B-A56D-B32923D2C009}" type="datetimeFigureOut">
              <a:rPr lang="en-IN" smtClean="0"/>
              <a:t>22-11-2017</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0" y="584782"/>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7BA28B7-F4B6-45E8-B0B4-DAF7A7B61FB0}" type="slidenum">
              <a:rPr lang="en-IN" smtClean="0"/>
              <a:t>‹#›</a:t>
            </a:fld>
            <a:endParaRPr lang="en-IN"/>
          </a:p>
        </p:txBody>
      </p:sp>
    </p:spTree>
    <p:extLst>
      <p:ext uri="{BB962C8B-B14F-4D97-AF65-F5344CB8AC3E}">
        <p14:creationId xmlns:p14="http://schemas.microsoft.com/office/powerpoint/2010/main" val="2677430827"/>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4678D3F-A8F7-456B-A56D-B32923D2C009}" type="datetimeFigureOut">
              <a:rPr lang="en-IN" smtClean="0"/>
              <a:t>22-11-2017</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7BA28B7-F4B6-45E8-B0B4-DAF7A7B61FB0}" type="slidenum">
              <a:rPr lang="en-IN" smtClean="0"/>
              <a:t>‹#›</a:t>
            </a:fld>
            <a:endParaRPr lang="en-IN"/>
          </a:p>
        </p:txBody>
      </p:sp>
    </p:spTree>
    <p:extLst>
      <p:ext uri="{BB962C8B-B14F-4D97-AF65-F5344CB8AC3E}">
        <p14:creationId xmlns:p14="http://schemas.microsoft.com/office/powerpoint/2010/main" val="2375588258"/>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4678D3F-A8F7-456B-A56D-B32923D2C009}" type="datetimeFigureOut">
              <a:rPr lang="en-IN" smtClean="0"/>
              <a:t>22-11-2017</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7BA28B7-F4B6-45E8-B0B4-DAF7A7B61FB0}" type="slidenum">
              <a:rPr lang="en-IN" smtClean="0"/>
              <a:t>‹#›</a:t>
            </a:fld>
            <a:endParaRPr lang="en-IN"/>
          </a:p>
        </p:txBody>
      </p:sp>
    </p:spTree>
    <p:extLst>
      <p:ext uri="{BB962C8B-B14F-4D97-AF65-F5344CB8AC3E}">
        <p14:creationId xmlns:p14="http://schemas.microsoft.com/office/powerpoint/2010/main" val="1607286308"/>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678D3F-A8F7-456B-A56D-B32923D2C009}" type="datetimeFigureOut">
              <a:rPr lang="en-IN" smtClean="0"/>
              <a:t>22-11-2017</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7BA28B7-F4B6-45E8-B0B4-DAF7A7B61FB0}" type="slidenum">
              <a:rPr lang="en-IN" smtClean="0"/>
              <a:t>‹#›</a:t>
            </a:fld>
            <a:endParaRPr lang="en-IN"/>
          </a:p>
        </p:txBody>
      </p:sp>
    </p:spTree>
    <p:extLst>
      <p:ext uri="{BB962C8B-B14F-4D97-AF65-F5344CB8AC3E}">
        <p14:creationId xmlns:p14="http://schemas.microsoft.com/office/powerpoint/2010/main" val="1873606869"/>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4678D3F-A8F7-456B-A56D-B32923D2C009}" type="datetimeFigureOut">
              <a:rPr lang="en-IN" smtClean="0"/>
              <a:t>22-11-2017</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7BA28B7-F4B6-45E8-B0B4-DAF7A7B61FB0}" type="slidenum">
              <a:rPr lang="en-IN" smtClean="0"/>
              <a:t>‹#›</a:t>
            </a:fld>
            <a:endParaRPr lang="en-IN"/>
          </a:p>
        </p:txBody>
      </p:sp>
    </p:spTree>
    <p:extLst>
      <p:ext uri="{BB962C8B-B14F-4D97-AF65-F5344CB8AC3E}">
        <p14:creationId xmlns:p14="http://schemas.microsoft.com/office/powerpoint/2010/main" val="2253620490"/>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678D3F-A8F7-456B-A56D-B32923D2C009}" type="datetimeFigureOut">
              <a:rPr lang="en-IN" smtClean="0"/>
              <a:t>22-11-2017</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7BA28B7-F4B6-45E8-B0B4-DAF7A7B61FB0}" type="slidenum">
              <a:rPr lang="en-IN" smtClean="0"/>
              <a:t>‹#›</a:t>
            </a:fld>
            <a:endParaRPr lang="en-IN"/>
          </a:p>
        </p:txBody>
      </p:sp>
    </p:spTree>
    <p:extLst>
      <p:ext uri="{BB962C8B-B14F-4D97-AF65-F5344CB8AC3E}">
        <p14:creationId xmlns:p14="http://schemas.microsoft.com/office/powerpoint/2010/main" val="1240454503"/>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4678D3F-A8F7-456B-A56D-B32923D2C009}" type="datetimeFigureOut">
              <a:rPr lang="en-IN" smtClean="0"/>
              <a:t>22-11-2017</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7BA28B7-F4B6-45E8-B0B4-DAF7A7B61FB0}" type="slidenum">
              <a:rPr lang="en-IN" smtClean="0"/>
              <a:t>‹#›</a:t>
            </a:fld>
            <a:endParaRPr lang="en-IN"/>
          </a:p>
        </p:txBody>
      </p:sp>
    </p:spTree>
    <p:extLst>
      <p:ext uri="{BB962C8B-B14F-4D97-AF65-F5344CB8AC3E}">
        <p14:creationId xmlns:p14="http://schemas.microsoft.com/office/powerpoint/2010/main" val="120718280"/>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4678D3F-A8F7-456B-A56D-B32923D2C009}" type="datetimeFigureOut">
              <a:rPr lang="en-IN" smtClean="0"/>
              <a:t>22-11-2017</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7BA28B7-F4B6-45E8-B0B4-DAF7A7B61FB0}" type="slidenum">
              <a:rPr lang="en-IN" smtClean="0"/>
              <a:t>‹#›</a:t>
            </a:fld>
            <a:endParaRPr lang="en-IN"/>
          </a:p>
        </p:txBody>
      </p:sp>
    </p:spTree>
    <p:extLst>
      <p:ext uri="{BB962C8B-B14F-4D97-AF65-F5344CB8AC3E}">
        <p14:creationId xmlns:p14="http://schemas.microsoft.com/office/powerpoint/2010/main" val="447258225"/>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4678D3F-A8F7-456B-A56D-B32923D2C009}" type="datetimeFigureOut">
              <a:rPr lang="en-IN" smtClean="0"/>
              <a:t>22-11-2017</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7BA28B7-F4B6-45E8-B0B4-DAF7A7B61FB0}" type="slidenum">
              <a:rPr lang="en-IN" smtClean="0"/>
              <a:t>‹#›</a:t>
            </a:fld>
            <a:endParaRPr lang="en-IN"/>
          </a:p>
        </p:txBody>
      </p:sp>
    </p:spTree>
    <p:extLst>
      <p:ext uri="{BB962C8B-B14F-4D97-AF65-F5344CB8AC3E}">
        <p14:creationId xmlns:p14="http://schemas.microsoft.com/office/powerpoint/2010/main" val="9210923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p:wipe dir="r"/>
  </p:transition>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2.xml"/><Relationship Id="rId5" Type="http://schemas.openxmlformats.org/officeDocument/2006/relationships/image" Target="../media/image14.tmp"/><Relationship Id="rId4" Type="http://schemas.openxmlformats.org/officeDocument/2006/relationships/image" Target="../media/image11.tmp"/></Relationships>
</file>

<file path=ppt/slides/_rels/slide19.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1.tmp"/><Relationship Id="rId1" Type="http://schemas.openxmlformats.org/officeDocument/2006/relationships/slideLayout" Target="../slideLayouts/slideLayout2.xml"/><Relationship Id="rId4" Type="http://schemas.openxmlformats.org/officeDocument/2006/relationships/image" Target="../media/image16.tm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www.elderstore.com/fixed-walker-replacement-wheels.aspx" TargetMode="External"/><Relationship Id="rId3" Type="http://schemas.openxmlformats.org/officeDocument/2006/relationships/image" Target="../media/image2.JPG"/><Relationship Id="rId7" Type="http://schemas.openxmlformats.org/officeDocument/2006/relationships/hyperlink" Target="http://www.newatlanticonline.co.uk/products/gates-and-fencing/ironmongery/field-gate-ironmongery/spring-loaded-gate-wheel-galv-heavy-duty-368mm-14.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8.PNG"/><Relationship Id="rId4" Type="http://schemas.openxmlformats.org/officeDocument/2006/relationships/image" Target="../media/image3.JP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tm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hyperlink" Target="http://www.vingrace.com/" TargetMode="Externa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DCD64-B194-4911-AD0F-53F22901F09E}"/>
              </a:ext>
            </a:extLst>
          </p:cNvPr>
          <p:cNvSpPr>
            <a:spLocks noGrp="1"/>
          </p:cNvSpPr>
          <p:nvPr>
            <p:ph type="ctrTitle"/>
          </p:nvPr>
        </p:nvSpPr>
        <p:spPr>
          <a:xfrm>
            <a:off x="2411792" y="592539"/>
            <a:ext cx="8915399" cy="901417"/>
          </a:xfrm>
        </p:spPr>
        <p:txBody>
          <a:bodyPr>
            <a:normAutofit/>
          </a:bodyPr>
          <a:lstStyle/>
          <a:p>
            <a:r>
              <a:rPr lang="en-IN" sz="4400" dirty="0"/>
              <a:t>Team 3 – Final Report</a:t>
            </a:r>
          </a:p>
        </p:txBody>
      </p:sp>
      <p:sp>
        <p:nvSpPr>
          <p:cNvPr id="5" name="Subtitle 4">
            <a:extLst>
              <a:ext uri="{FF2B5EF4-FFF2-40B4-BE49-F238E27FC236}">
                <a16:creationId xmlns:a16="http://schemas.microsoft.com/office/drawing/2014/main" id="{3B16FD58-04C0-4A77-A473-3AF600832E89}"/>
              </a:ext>
            </a:extLst>
          </p:cNvPr>
          <p:cNvSpPr>
            <a:spLocks noGrp="1"/>
          </p:cNvSpPr>
          <p:nvPr>
            <p:ph type="subTitle" idx="1"/>
          </p:nvPr>
        </p:nvSpPr>
        <p:spPr>
          <a:xfrm>
            <a:off x="2411791" y="1835015"/>
            <a:ext cx="8915399" cy="785222"/>
          </a:xfrm>
        </p:spPr>
        <p:txBody>
          <a:bodyPr>
            <a:normAutofit/>
          </a:bodyPr>
          <a:lstStyle/>
          <a:p>
            <a:r>
              <a:rPr lang="en-US" sz="2800" dirty="0">
                <a:solidFill>
                  <a:schemeClr val="tx1"/>
                </a:solidFill>
              </a:rPr>
              <a:t>Stair climbing wheel chair</a:t>
            </a:r>
          </a:p>
        </p:txBody>
      </p:sp>
      <p:graphicFrame>
        <p:nvGraphicFramePr>
          <p:cNvPr id="4" name="Content Placeholder 3">
            <a:extLst>
              <a:ext uri="{FF2B5EF4-FFF2-40B4-BE49-F238E27FC236}">
                <a16:creationId xmlns:a16="http://schemas.microsoft.com/office/drawing/2014/main" id="{3B8B9A45-A837-4970-BAA0-2F2384047FAE}"/>
              </a:ext>
            </a:extLst>
          </p:cNvPr>
          <p:cNvGraphicFramePr>
            <a:graphicFrameLocks noGrp="1"/>
          </p:cNvGraphicFramePr>
          <p:nvPr>
            <p:ph idx="4294967295"/>
            <p:extLst>
              <p:ext uri="{D42A27DB-BD31-4B8C-83A1-F6EECF244321}">
                <p14:modId xmlns:p14="http://schemas.microsoft.com/office/powerpoint/2010/main" val="124834396"/>
              </p:ext>
            </p:extLst>
          </p:nvPr>
        </p:nvGraphicFramePr>
        <p:xfrm>
          <a:off x="3971497" y="2620237"/>
          <a:ext cx="5012589" cy="3844122"/>
        </p:xfrm>
        <a:graphic>
          <a:graphicData uri="http://schemas.openxmlformats.org/drawingml/2006/table">
            <a:tbl>
              <a:tblPr firstRow="1" bandRow="1">
                <a:tableStyleId>{5C22544A-7EE6-4342-B048-85BDC9FD1C3A}</a:tableStyleId>
              </a:tblPr>
              <a:tblGrid>
                <a:gridCol w="1918245">
                  <a:extLst>
                    <a:ext uri="{9D8B030D-6E8A-4147-A177-3AD203B41FA5}">
                      <a16:colId xmlns:a16="http://schemas.microsoft.com/office/drawing/2014/main" val="49048120"/>
                    </a:ext>
                  </a:extLst>
                </a:gridCol>
                <a:gridCol w="3094344">
                  <a:extLst>
                    <a:ext uri="{9D8B030D-6E8A-4147-A177-3AD203B41FA5}">
                      <a16:colId xmlns:a16="http://schemas.microsoft.com/office/drawing/2014/main" val="4120965808"/>
                    </a:ext>
                  </a:extLst>
                </a:gridCol>
              </a:tblGrid>
              <a:tr h="640687">
                <a:tc>
                  <a:txBody>
                    <a:bodyPr/>
                    <a:lstStyle/>
                    <a:p>
                      <a:pPr algn="ctr"/>
                      <a:r>
                        <a:rPr lang="en-US" dirty="0"/>
                        <a:t>TA</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dirty="0" err="1"/>
                        <a:t>Nazhar</a:t>
                      </a:r>
                      <a:r>
                        <a:rPr lang="en-US" dirty="0"/>
                        <a:t> Hussain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676434145"/>
                  </a:ext>
                </a:extLst>
              </a:tr>
              <a:tr h="640687">
                <a:tc>
                  <a:txBody>
                    <a:bodyPr/>
                    <a:lstStyle/>
                    <a:p>
                      <a:pPr algn="ctr"/>
                      <a:r>
                        <a:rPr lang="en-US" dirty="0"/>
                        <a:t>140100084</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dirty="0"/>
                        <a:t>P. </a:t>
                      </a:r>
                      <a:r>
                        <a:rPr lang="en-US" dirty="0" err="1"/>
                        <a:t>Prudhvi</a:t>
                      </a:r>
                      <a:endParaRPr lang="en-US" dirty="0"/>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60604863"/>
                  </a:ext>
                </a:extLst>
              </a:tr>
              <a:tr h="640687">
                <a:tc>
                  <a:txBody>
                    <a:bodyPr/>
                    <a:lstStyle/>
                    <a:p>
                      <a:pPr algn="ctr"/>
                      <a:r>
                        <a:rPr lang="en-US" dirty="0"/>
                        <a:t>140100086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err="1"/>
                        <a:t>Gulam</a:t>
                      </a:r>
                      <a:r>
                        <a:rPr lang="en-US" dirty="0"/>
                        <a:t> Sarwar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1552730"/>
                  </a:ext>
                </a:extLst>
              </a:tr>
              <a:tr h="640687">
                <a:tc>
                  <a:txBody>
                    <a:bodyPr/>
                    <a:lstStyle/>
                    <a:p>
                      <a:pPr algn="ctr"/>
                      <a:r>
                        <a:rPr lang="en-US" dirty="0"/>
                        <a:t>140100096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P. </a:t>
                      </a:r>
                      <a:r>
                        <a:rPr lang="en-US" dirty="0" err="1"/>
                        <a:t>Sreeram</a:t>
                      </a:r>
                      <a:r>
                        <a:rPr lang="en-US" dirty="0"/>
                        <a:t> Kumar Reddy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3755299"/>
                  </a:ext>
                </a:extLst>
              </a:tr>
              <a:tr h="640687">
                <a:tc>
                  <a:txBody>
                    <a:bodyPr/>
                    <a:lstStyle/>
                    <a:p>
                      <a:pPr algn="ctr"/>
                      <a:r>
                        <a:rPr lang="en-US" dirty="0"/>
                        <a:t>140100101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P. Vachan Deep</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04936240"/>
                  </a:ext>
                </a:extLst>
              </a:tr>
              <a:tr h="640687">
                <a:tc>
                  <a:txBody>
                    <a:bodyPr/>
                    <a:lstStyle/>
                    <a:p>
                      <a:pPr algn="ctr"/>
                      <a:r>
                        <a:rPr lang="en-US" dirty="0"/>
                        <a:t>140100108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D. </a:t>
                      </a:r>
                      <a:r>
                        <a:rPr lang="en-US" dirty="0" err="1"/>
                        <a:t>Prudhvi</a:t>
                      </a:r>
                      <a:r>
                        <a:rPr lang="en-US" dirty="0"/>
                        <a:t> </a:t>
                      </a:r>
                      <a:r>
                        <a:rPr lang="en-US" dirty="0" err="1"/>
                        <a:t>charan</a:t>
                      </a: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76872166"/>
                  </a:ext>
                </a:extLst>
              </a:tr>
            </a:tbl>
          </a:graphicData>
        </a:graphic>
      </p:graphicFrame>
    </p:spTree>
    <p:extLst>
      <p:ext uri="{BB962C8B-B14F-4D97-AF65-F5344CB8AC3E}">
        <p14:creationId xmlns:p14="http://schemas.microsoft.com/office/powerpoint/2010/main" val="3285719535"/>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FCFCA-89F6-49F8-9E5C-1940CF8CEFE7}"/>
              </a:ext>
            </a:extLst>
          </p:cNvPr>
          <p:cNvSpPr>
            <a:spLocks noGrp="1"/>
          </p:cNvSpPr>
          <p:nvPr>
            <p:ph type="title"/>
          </p:nvPr>
        </p:nvSpPr>
        <p:spPr/>
        <p:txBody>
          <a:bodyPr/>
          <a:lstStyle/>
          <a:p>
            <a:r>
              <a:rPr lang="en-US" dirty="0"/>
              <a:t>Scope of prototype</a:t>
            </a:r>
          </a:p>
        </p:txBody>
      </p:sp>
      <p:sp>
        <p:nvSpPr>
          <p:cNvPr id="3" name="Content Placeholder 2">
            <a:extLst>
              <a:ext uri="{FF2B5EF4-FFF2-40B4-BE49-F238E27FC236}">
                <a16:creationId xmlns:a16="http://schemas.microsoft.com/office/drawing/2014/main" id="{4CCB3007-0116-474B-9879-C350B791E3CF}"/>
              </a:ext>
            </a:extLst>
          </p:cNvPr>
          <p:cNvSpPr>
            <a:spLocks noGrp="1"/>
          </p:cNvSpPr>
          <p:nvPr>
            <p:ph idx="1"/>
          </p:nvPr>
        </p:nvSpPr>
        <p:spPr>
          <a:xfrm>
            <a:off x="1847580" y="1859306"/>
            <a:ext cx="9657031" cy="4173004"/>
          </a:xfrm>
        </p:spPr>
        <p:txBody>
          <a:bodyPr/>
          <a:lstStyle/>
          <a:p>
            <a:r>
              <a:rPr lang="en-US" dirty="0"/>
              <a:t>Capacity ~ 70kg</a:t>
            </a:r>
          </a:p>
          <a:p>
            <a:pPr lvl="1"/>
            <a:r>
              <a:rPr lang="en-US" dirty="0"/>
              <a:t>Self weight ~ 20kg</a:t>
            </a:r>
          </a:p>
          <a:p>
            <a:r>
              <a:rPr lang="en-US" dirty="0"/>
              <a:t>Tested with ~70kg weight</a:t>
            </a:r>
          </a:p>
          <a:p>
            <a:r>
              <a:rPr lang="en-US" dirty="0"/>
              <a:t>Step geometry</a:t>
            </a:r>
          </a:p>
          <a:p>
            <a:pPr lvl="1"/>
            <a:r>
              <a:rPr lang="en-US" dirty="0"/>
              <a:t>Width 15-20cm – limited by link length</a:t>
            </a:r>
          </a:p>
          <a:p>
            <a:pPr lvl="1"/>
            <a:r>
              <a:rPr lang="en-US" dirty="0"/>
              <a:t>Height 10-15cm – limited by wheel diameter</a:t>
            </a:r>
          </a:p>
          <a:p>
            <a:r>
              <a:rPr lang="en-US" dirty="0"/>
              <a:t>2 companions required</a:t>
            </a:r>
          </a:p>
          <a:p>
            <a:pPr lvl="1"/>
            <a:r>
              <a:rPr lang="en-US" dirty="0"/>
              <a:t>Brakes not provided</a:t>
            </a:r>
          </a:p>
          <a:p>
            <a:r>
              <a:rPr lang="en-US" dirty="0"/>
              <a:t>Uni-directional</a:t>
            </a:r>
          </a:p>
          <a:p>
            <a:pPr lvl="1"/>
            <a:r>
              <a:rPr lang="en-US" dirty="0"/>
              <a:t>Will be explained during demo</a:t>
            </a:r>
          </a:p>
        </p:txBody>
      </p:sp>
    </p:spTree>
    <p:extLst>
      <p:ext uri="{BB962C8B-B14F-4D97-AF65-F5344CB8AC3E}">
        <p14:creationId xmlns:p14="http://schemas.microsoft.com/office/powerpoint/2010/main" val="199267166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F2A9-54B9-4714-AE9E-DB4C06FFD30D}"/>
              </a:ext>
            </a:extLst>
          </p:cNvPr>
          <p:cNvSpPr>
            <a:spLocks noGrp="1"/>
          </p:cNvSpPr>
          <p:nvPr>
            <p:ph type="title"/>
          </p:nvPr>
        </p:nvSpPr>
        <p:spPr/>
        <p:txBody>
          <a:bodyPr/>
          <a:lstStyle/>
          <a:p>
            <a:r>
              <a:rPr lang="en-US" dirty="0" err="1"/>
              <a:t>Midsem</a:t>
            </a:r>
            <a:r>
              <a:rPr lang="en-US" dirty="0"/>
              <a:t> feedback – clarification</a:t>
            </a:r>
          </a:p>
        </p:txBody>
      </p:sp>
      <p:sp>
        <p:nvSpPr>
          <p:cNvPr id="3" name="Content Placeholder 2">
            <a:extLst>
              <a:ext uri="{FF2B5EF4-FFF2-40B4-BE49-F238E27FC236}">
                <a16:creationId xmlns:a16="http://schemas.microsoft.com/office/drawing/2014/main" id="{23D50F31-E2F4-49FA-961D-115E8A5947AC}"/>
              </a:ext>
            </a:extLst>
          </p:cNvPr>
          <p:cNvSpPr>
            <a:spLocks noGrp="1"/>
          </p:cNvSpPr>
          <p:nvPr>
            <p:ph idx="1"/>
          </p:nvPr>
        </p:nvSpPr>
        <p:spPr>
          <a:xfrm>
            <a:off x="1847580" y="1736476"/>
            <a:ext cx="9657032" cy="4445960"/>
          </a:xfrm>
        </p:spPr>
        <p:txBody>
          <a:bodyPr>
            <a:normAutofit/>
          </a:bodyPr>
          <a:lstStyle/>
          <a:p>
            <a:pPr marL="0" indent="0">
              <a:buNone/>
            </a:pPr>
            <a:r>
              <a:rPr lang="en-US" sz="1800" dirty="0">
                <a:solidFill>
                  <a:srgbClr val="FF0000"/>
                </a:solidFill>
              </a:rPr>
              <a:t>Q. Will your chair be inclined when moving on stairs</a:t>
            </a:r>
          </a:p>
          <a:p>
            <a:pPr marL="0" indent="0">
              <a:buNone/>
            </a:pPr>
            <a:r>
              <a:rPr lang="en-US" sz="1800" dirty="0"/>
              <a:t>NO. Links and their shafts are mounted at different heights from chair</a:t>
            </a:r>
          </a:p>
          <a:p>
            <a:pPr marL="0" indent="0">
              <a:buNone/>
            </a:pPr>
            <a:r>
              <a:rPr lang="en-US" sz="1800" dirty="0">
                <a:solidFill>
                  <a:srgbClr val="FF0000"/>
                </a:solidFill>
              </a:rPr>
              <a:t>Q. Wheels might rotate and fall off a step</a:t>
            </a:r>
          </a:p>
          <a:p>
            <a:pPr marL="0" indent="0">
              <a:buNone/>
            </a:pPr>
            <a:r>
              <a:rPr lang="en-US" sz="1800" dirty="0"/>
              <a:t>NO. Wheels are fixed rigidly to link body</a:t>
            </a:r>
          </a:p>
          <a:p>
            <a:pPr marL="0" indent="0">
              <a:buNone/>
            </a:pPr>
            <a:r>
              <a:rPr lang="en-US" sz="1800" dirty="0">
                <a:solidFill>
                  <a:srgbClr val="FF0000"/>
                </a:solidFill>
              </a:rPr>
              <a:t>Q. How will you prevent slipping on step edges</a:t>
            </a:r>
          </a:p>
          <a:p>
            <a:pPr marL="0" indent="0">
              <a:buNone/>
            </a:pPr>
            <a:r>
              <a:rPr lang="en-US" sz="1800" dirty="0"/>
              <a:t>We are preventing such kind of landing by using arm length longer than step width</a:t>
            </a:r>
          </a:p>
          <a:p>
            <a:pPr marL="0" indent="0">
              <a:buNone/>
            </a:pPr>
            <a:r>
              <a:rPr lang="en-US" sz="1800" dirty="0">
                <a:solidFill>
                  <a:srgbClr val="FF0000"/>
                </a:solidFill>
              </a:rPr>
              <a:t>Q. Very high torque need to be applied</a:t>
            </a:r>
          </a:p>
          <a:p>
            <a:pPr marL="0" indent="0">
              <a:buNone/>
            </a:pPr>
            <a:r>
              <a:rPr lang="en-US" sz="1800" dirty="0"/>
              <a:t>We have a gear box and a handle to apply force!! Moreover, that is the maximum torque; not uniform.</a:t>
            </a:r>
          </a:p>
          <a:p>
            <a:pPr marL="0" indent="0">
              <a:buNone/>
            </a:pPr>
            <a:r>
              <a:rPr lang="en-US" sz="1800" dirty="0">
                <a:solidFill>
                  <a:srgbClr val="FF0000"/>
                </a:solidFill>
              </a:rPr>
              <a:t>Q. How long to ascend?</a:t>
            </a:r>
          </a:p>
          <a:p>
            <a:pPr marL="0" indent="0">
              <a:buNone/>
            </a:pPr>
            <a:r>
              <a:rPr lang="en-US" sz="1800" dirty="0"/>
              <a:t>1 revolution of handle for a step. 4-5 seconds for a revolution</a:t>
            </a:r>
          </a:p>
          <a:p>
            <a:pPr marL="0" indent="0">
              <a:buNone/>
            </a:pPr>
            <a:endParaRPr lang="en-US" sz="1800" dirty="0"/>
          </a:p>
          <a:p>
            <a:pPr marL="0" indent="0">
              <a:buNone/>
            </a:pPr>
            <a:endParaRPr lang="en-US" sz="1800" dirty="0"/>
          </a:p>
          <a:p>
            <a:pPr marL="457200" indent="-457200">
              <a:buAutoNum type="alphaUcPeriod"/>
            </a:pPr>
            <a:endParaRPr lang="en-US" sz="1800" dirty="0"/>
          </a:p>
        </p:txBody>
      </p:sp>
    </p:spTree>
    <p:extLst>
      <p:ext uri="{BB962C8B-B14F-4D97-AF65-F5344CB8AC3E}">
        <p14:creationId xmlns:p14="http://schemas.microsoft.com/office/powerpoint/2010/main" val="312128707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2DF5-2ECB-4131-8CF1-58FD25B1BFAE}"/>
              </a:ext>
            </a:extLst>
          </p:cNvPr>
          <p:cNvSpPr>
            <a:spLocks noGrp="1"/>
          </p:cNvSpPr>
          <p:nvPr>
            <p:ph type="title"/>
          </p:nvPr>
        </p:nvSpPr>
        <p:spPr/>
        <p:txBody>
          <a:bodyPr/>
          <a:lstStyle/>
          <a:p>
            <a:r>
              <a:rPr lang="en-US" dirty="0"/>
              <a:t>Prototype Budget Allocation</a:t>
            </a:r>
          </a:p>
        </p:txBody>
      </p:sp>
      <p:sp>
        <p:nvSpPr>
          <p:cNvPr id="3" name="Content Placeholder 2">
            <a:extLst>
              <a:ext uri="{FF2B5EF4-FFF2-40B4-BE49-F238E27FC236}">
                <a16:creationId xmlns:a16="http://schemas.microsoft.com/office/drawing/2014/main" id="{85496182-E2D7-413A-ABEA-6C56B2F769C0}"/>
              </a:ext>
            </a:extLst>
          </p:cNvPr>
          <p:cNvSpPr>
            <a:spLocks noGrp="1"/>
          </p:cNvSpPr>
          <p:nvPr>
            <p:ph idx="1"/>
          </p:nvPr>
        </p:nvSpPr>
        <p:spPr>
          <a:xfrm>
            <a:off x="1847581" y="1419367"/>
            <a:ext cx="9657031" cy="4926841"/>
          </a:xfrm>
        </p:spPr>
        <p:txBody>
          <a:bodyPr/>
          <a:lstStyle/>
          <a:p>
            <a:r>
              <a:rPr lang="en-US" dirty="0"/>
              <a:t>Raw material : ~5200/-</a:t>
            </a:r>
          </a:p>
          <a:p>
            <a:pPr lvl="1"/>
            <a:r>
              <a:rPr lang="en-US" dirty="0"/>
              <a:t>Steel plates</a:t>
            </a:r>
          </a:p>
          <a:p>
            <a:pPr lvl="1"/>
            <a:r>
              <a:rPr lang="en-US" dirty="0"/>
              <a:t>Steel shafts</a:t>
            </a:r>
          </a:p>
          <a:p>
            <a:pPr lvl="1"/>
            <a:r>
              <a:rPr lang="en-US" dirty="0"/>
              <a:t>Nylon wheels</a:t>
            </a:r>
          </a:p>
          <a:p>
            <a:pPr lvl="1"/>
            <a:r>
              <a:rPr lang="en-US" dirty="0" err="1"/>
              <a:t>Aluminium</a:t>
            </a:r>
            <a:r>
              <a:rPr lang="en-US" dirty="0"/>
              <a:t> plate and blocks</a:t>
            </a:r>
          </a:p>
          <a:p>
            <a:r>
              <a:rPr lang="en-US" dirty="0"/>
              <a:t>Manufacturing </a:t>
            </a:r>
            <a:r>
              <a:rPr lang="en-US"/>
              <a:t>: ~2100/-</a:t>
            </a:r>
            <a:endParaRPr lang="en-US" dirty="0"/>
          </a:p>
          <a:p>
            <a:pPr lvl="1"/>
            <a:r>
              <a:rPr lang="en-US" dirty="0"/>
              <a:t>Machining</a:t>
            </a:r>
          </a:p>
          <a:p>
            <a:pPr lvl="1"/>
            <a:r>
              <a:rPr lang="en-US" dirty="0"/>
              <a:t>Welding</a:t>
            </a:r>
          </a:p>
          <a:p>
            <a:r>
              <a:rPr lang="en-US" dirty="0"/>
              <a:t>Miscellaneous : ~1500/-</a:t>
            </a:r>
          </a:p>
          <a:p>
            <a:pPr lvl="1"/>
            <a:r>
              <a:rPr lang="en-US" dirty="0"/>
              <a:t>Nuts and bolts</a:t>
            </a:r>
          </a:p>
          <a:p>
            <a:pPr lvl="1"/>
            <a:r>
              <a:rPr lang="en-US" dirty="0"/>
              <a:t>Sprockets and chain</a:t>
            </a:r>
          </a:p>
          <a:p>
            <a:pPr lvl="1"/>
            <a:r>
              <a:rPr lang="en-US" dirty="0"/>
              <a:t>Bearings</a:t>
            </a:r>
          </a:p>
        </p:txBody>
      </p:sp>
    </p:spTree>
    <p:extLst>
      <p:ext uri="{BB962C8B-B14F-4D97-AF65-F5344CB8AC3E}">
        <p14:creationId xmlns:p14="http://schemas.microsoft.com/office/powerpoint/2010/main" val="3276214388"/>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FBFE6-0898-4E82-A1BF-D5B816957278}"/>
              </a:ext>
            </a:extLst>
          </p:cNvPr>
          <p:cNvSpPr>
            <a:spLocks noGrp="1"/>
          </p:cNvSpPr>
          <p:nvPr>
            <p:ph type="title"/>
          </p:nvPr>
        </p:nvSpPr>
        <p:spPr/>
        <p:txBody>
          <a:bodyPr/>
          <a:lstStyle/>
          <a:p>
            <a:r>
              <a:rPr lang="en-US" dirty="0"/>
              <a:t>Cost analysis &amp; Market impact</a:t>
            </a:r>
          </a:p>
        </p:txBody>
      </p:sp>
      <p:sp>
        <p:nvSpPr>
          <p:cNvPr id="3" name="Content Placeholder 2">
            <a:extLst>
              <a:ext uri="{FF2B5EF4-FFF2-40B4-BE49-F238E27FC236}">
                <a16:creationId xmlns:a16="http://schemas.microsoft.com/office/drawing/2014/main" id="{5A275609-1887-44C8-B453-FDE47D985864}"/>
              </a:ext>
            </a:extLst>
          </p:cNvPr>
          <p:cNvSpPr>
            <a:spLocks noGrp="1"/>
          </p:cNvSpPr>
          <p:nvPr>
            <p:ph idx="1"/>
          </p:nvPr>
        </p:nvSpPr>
        <p:spPr>
          <a:xfrm>
            <a:off x="1748792" y="1808415"/>
            <a:ext cx="4680219" cy="3694953"/>
          </a:xfrm>
        </p:spPr>
        <p:txBody>
          <a:bodyPr/>
          <a:lstStyle/>
          <a:p>
            <a:r>
              <a:rPr lang="en-US" dirty="0"/>
              <a:t>Gear box : 10,000 /-</a:t>
            </a:r>
          </a:p>
          <a:p>
            <a:r>
              <a:rPr lang="en-US" dirty="0"/>
              <a:t>Wheels &amp; links : 5000 /-</a:t>
            </a:r>
          </a:p>
          <a:p>
            <a:r>
              <a:rPr lang="en-US" dirty="0"/>
              <a:t>Chair : 4000 /-</a:t>
            </a:r>
          </a:p>
          <a:p>
            <a:r>
              <a:rPr lang="en-US" dirty="0"/>
              <a:t>Shafts &amp; couplers : 2000/-</a:t>
            </a:r>
          </a:p>
          <a:p>
            <a:r>
              <a:rPr lang="en-US" dirty="0"/>
              <a:t>Miscellaneous : 4000/-</a:t>
            </a:r>
          </a:p>
          <a:p>
            <a:r>
              <a:rPr lang="en-US" b="1" dirty="0"/>
              <a:t>Total : 25000 /- </a:t>
            </a:r>
          </a:p>
          <a:p>
            <a:r>
              <a:rPr lang="en-US" dirty="0"/>
              <a:t>Which reduces the cost by 80% when compared to existing products</a:t>
            </a:r>
          </a:p>
        </p:txBody>
      </p:sp>
      <p:sp>
        <p:nvSpPr>
          <p:cNvPr id="6" name="TextBox 5">
            <a:extLst>
              <a:ext uri="{FF2B5EF4-FFF2-40B4-BE49-F238E27FC236}">
                <a16:creationId xmlns:a16="http://schemas.microsoft.com/office/drawing/2014/main" id="{93379BD6-35DE-4469-B146-FCADF0C03B9C}"/>
              </a:ext>
            </a:extLst>
          </p:cNvPr>
          <p:cNvSpPr txBox="1"/>
          <p:nvPr/>
        </p:nvSpPr>
        <p:spPr>
          <a:xfrm>
            <a:off x="6755879" y="2231906"/>
            <a:ext cx="4292600" cy="2308324"/>
          </a:xfrm>
          <a:prstGeom prst="rect">
            <a:avLst/>
          </a:prstGeom>
          <a:noFill/>
        </p:spPr>
        <p:txBody>
          <a:bodyPr wrap="square" rtlCol="0">
            <a:spAutoFit/>
          </a:bodyPr>
          <a:lstStyle/>
          <a:p>
            <a:r>
              <a:rPr lang="en-IN" dirty="0"/>
              <a:t>Customer segment : Disabled and old people in towns and cities living in 1 or more storey buildings </a:t>
            </a:r>
          </a:p>
          <a:p>
            <a:endParaRPr lang="en-IN" dirty="0"/>
          </a:p>
          <a:p>
            <a:r>
              <a:rPr lang="en-IN" dirty="0"/>
              <a:t>Assuming </a:t>
            </a:r>
            <a:r>
              <a:rPr lang="en-IN" dirty="0" err="1"/>
              <a:t>atleast</a:t>
            </a:r>
            <a:r>
              <a:rPr lang="en-IN" dirty="0"/>
              <a:t> 1% of the 54 lakh people having disable in moment, we would have </a:t>
            </a:r>
            <a:r>
              <a:rPr lang="en-IN" dirty="0" err="1"/>
              <a:t>atleast</a:t>
            </a:r>
            <a:r>
              <a:rPr lang="en-IN" dirty="0"/>
              <a:t> 54,000 customer base</a:t>
            </a:r>
          </a:p>
        </p:txBody>
      </p:sp>
    </p:spTree>
    <p:extLst>
      <p:ext uri="{BB962C8B-B14F-4D97-AF65-F5344CB8AC3E}">
        <p14:creationId xmlns:p14="http://schemas.microsoft.com/office/powerpoint/2010/main" val="333971621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2179F-916A-474B-89C8-E80F78C9FF8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635AA445-3D27-41C7-85AB-AAC69B03C3A7}"/>
              </a:ext>
            </a:extLst>
          </p:cNvPr>
          <p:cNvSpPr>
            <a:spLocks noGrp="1"/>
          </p:cNvSpPr>
          <p:nvPr>
            <p:ph idx="1"/>
          </p:nvPr>
        </p:nvSpPr>
        <p:spPr>
          <a:xfrm>
            <a:off x="1847580" y="2077669"/>
            <a:ext cx="9657031" cy="1429805"/>
          </a:xfrm>
        </p:spPr>
        <p:txBody>
          <a:bodyPr/>
          <a:lstStyle/>
          <a:p>
            <a:r>
              <a:rPr lang="en-US" dirty="0" err="1"/>
              <a:t>Kanishka</a:t>
            </a:r>
            <a:r>
              <a:rPr lang="en-US" dirty="0"/>
              <a:t> Panda and IITB racing for lending planetary gear</a:t>
            </a:r>
          </a:p>
          <a:p>
            <a:r>
              <a:rPr lang="en-US" dirty="0"/>
              <a:t>Team #14 for lending raw wooden planks</a:t>
            </a:r>
          </a:p>
          <a:p>
            <a:r>
              <a:rPr lang="en-US" dirty="0"/>
              <a:t>Central Workshop, IITB for allowing machining and welding</a:t>
            </a:r>
          </a:p>
        </p:txBody>
      </p:sp>
    </p:spTree>
    <p:extLst>
      <p:ext uri="{BB962C8B-B14F-4D97-AF65-F5344CB8AC3E}">
        <p14:creationId xmlns:p14="http://schemas.microsoft.com/office/powerpoint/2010/main" val="348126897"/>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D50C2-5CBB-4E96-BF3A-92F4915E84FC}"/>
              </a:ext>
            </a:extLst>
          </p:cNvPr>
          <p:cNvSpPr>
            <a:spLocks noGrp="1"/>
          </p:cNvSpPr>
          <p:nvPr>
            <p:ph type="title"/>
          </p:nvPr>
        </p:nvSpPr>
        <p:spPr/>
        <p:txBody>
          <a:bodyPr/>
          <a:lstStyle/>
          <a:p>
            <a:r>
              <a:rPr lang="en-US" dirty="0"/>
              <a:t>Video</a:t>
            </a:r>
          </a:p>
        </p:txBody>
      </p:sp>
      <p:pic>
        <p:nvPicPr>
          <p:cNvPr id="6" name="endSemVideo1">
            <a:hlinkClick r:id="" action="ppaction://media"/>
            <a:extLst>
              <a:ext uri="{FF2B5EF4-FFF2-40B4-BE49-F238E27FC236}">
                <a16:creationId xmlns:a16="http://schemas.microsoft.com/office/drawing/2014/main" id="{A1560EA4-B95F-4BE9-9A32-284C02BF0C8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94105" y="1232393"/>
            <a:ext cx="2893255" cy="5143564"/>
          </a:xfrm>
          <a:prstGeom prst="rect">
            <a:avLst/>
          </a:prstGeom>
        </p:spPr>
      </p:pic>
      <p:pic>
        <p:nvPicPr>
          <p:cNvPr id="7" name="endSemVideo2">
            <a:hlinkClick r:id="" action="ppaction://media"/>
            <a:extLst>
              <a:ext uri="{FF2B5EF4-FFF2-40B4-BE49-F238E27FC236}">
                <a16:creationId xmlns:a16="http://schemas.microsoft.com/office/drawing/2014/main" id="{59239C1F-BCAA-4F7E-B98C-D34BDEDBD82B}"/>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7558652" y="1216220"/>
            <a:ext cx="2902352" cy="5159737"/>
          </a:xfrm>
          <a:prstGeom prst="rect">
            <a:avLst/>
          </a:prstGeom>
        </p:spPr>
      </p:pic>
    </p:spTree>
    <p:extLst>
      <p:ext uri="{BB962C8B-B14F-4D97-AF65-F5344CB8AC3E}">
        <p14:creationId xmlns:p14="http://schemas.microsoft.com/office/powerpoint/2010/main" val="311407153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013" fill="hold"/>
                                        <p:tgtEl>
                                          <p:spTgt spid="6"/>
                                        </p:tgtEl>
                                      </p:cBhvr>
                                    </p:cmd>
                                  </p:childTnLst>
                                </p:cTn>
                              </p:par>
                            </p:childTnLst>
                          </p:cTn>
                        </p:par>
                        <p:par>
                          <p:cTn id="7" fill="hold">
                            <p:stCondLst>
                              <p:cond delay="29013"/>
                            </p:stCondLst>
                            <p:childTnLst>
                              <p:par>
                                <p:cTn id="8" presetID="1" presetClass="mediacall" presetSubtype="0" fill="hold" nodeType="afterEffect">
                                  <p:stCondLst>
                                    <p:cond delay="0"/>
                                  </p:stCondLst>
                                  <p:childTnLst>
                                    <p:cmd type="call" cmd="playFrom(0.0)">
                                      <p:cBhvr>
                                        <p:cTn id="9" dur="2304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9242" mute="1">
                <p:cTn id="10" repeatCount="indefinite"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video>
              <p:cMediaNode vol="57576" mute="1">
                <p:cTn id="16" repeatCount="indefinite" fill="hold" display="0">
                  <p:stCondLst>
                    <p:cond delay="indefinite"/>
                  </p:stCondLst>
                </p:cTn>
                <p:tgtEl>
                  <p:spTgt spid="7"/>
                </p:tgtEl>
              </p:cMediaNode>
            </p:video>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0F9C5-026F-444D-B062-1E4EE9492100}"/>
              </a:ext>
            </a:extLst>
          </p:cNvPr>
          <p:cNvSpPr>
            <a:spLocks noGrp="1"/>
          </p:cNvSpPr>
          <p:nvPr>
            <p:ph type="title"/>
          </p:nvPr>
        </p:nvSpPr>
        <p:spPr/>
        <p:txBody>
          <a:bodyPr/>
          <a:lstStyle/>
          <a:p>
            <a:r>
              <a:rPr lang="en-US" dirty="0"/>
              <a:t>Theoretical analysis*</a:t>
            </a:r>
          </a:p>
        </p:txBody>
      </p:sp>
      <p:sp>
        <p:nvSpPr>
          <p:cNvPr id="3" name="Text Placeholder 2">
            <a:extLst>
              <a:ext uri="{FF2B5EF4-FFF2-40B4-BE49-F238E27FC236}">
                <a16:creationId xmlns:a16="http://schemas.microsoft.com/office/drawing/2014/main" id="{9EC1580A-461B-4F70-BB24-C38E29998403}"/>
              </a:ext>
            </a:extLst>
          </p:cNvPr>
          <p:cNvSpPr>
            <a:spLocks noGrp="1"/>
          </p:cNvSpPr>
          <p:nvPr>
            <p:ph type="body" idx="1"/>
          </p:nvPr>
        </p:nvSpPr>
        <p:spPr>
          <a:xfrm>
            <a:off x="2589211" y="5577293"/>
            <a:ext cx="8915399" cy="860400"/>
          </a:xfrm>
        </p:spPr>
        <p:txBody>
          <a:bodyPr>
            <a:normAutofit/>
          </a:bodyPr>
          <a:lstStyle/>
          <a:p>
            <a:r>
              <a:rPr lang="en-US" sz="1600" dirty="0"/>
              <a:t>*Lot of the figures and equations in this section are from our initial report(before </a:t>
            </a:r>
            <a:r>
              <a:rPr lang="en-US" sz="1600" dirty="0" err="1"/>
              <a:t>midsem</a:t>
            </a:r>
            <a:r>
              <a:rPr lang="en-US" sz="1600" dirty="0"/>
              <a:t>) which we compiled as a pdf file. The report is also uploaded in the shared drive</a:t>
            </a:r>
          </a:p>
        </p:txBody>
      </p:sp>
    </p:spTree>
    <p:extLst>
      <p:ext uri="{BB962C8B-B14F-4D97-AF65-F5344CB8AC3E}">
        <p14:creationId xmlns:p14="http://schemas.microsoft.com/office/powerpoint/2010/main" val="3518291719"/>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878F5-96D5-4BB2-BF27-EF3A574FCBA0}"/>
              </a:ext>
            </a:extLst>
          </p:cNvPr>
          <p:cNvSpPr>
            <a:spLocks noGrp="1"/>
          </p:cNvSpPr>
          <p:nvPr>
            <p:ph type="title"/>
          </p:nvPr>
        </p:nvSpPr>
        <p:spPr/>
        <p:txBody>
          <a:bodyPr/>
          <a:lstStyle/>
          <a:p>
            <a:r>
              <a:rPr lang="en-US" dirty="0"/>
              <a:t>Basic idea</a:t>
            </a:r>
          </a:p>
        </p:txBody>
      </p:sp>
      <p:sp>
        <p:nvSpPr>
          <p:cNvPr id="3" name="Content Placeholder 2">
            <a:extLst>
              <a:ext uri="{FF2B5EF4-FFF2-40B4-BE49-F238E27FC236}">
                <a16:creationId xmlns:a16="http://schemas.microsoft.com/office/drawing/2014/main" id="{3D6DC8DB-63DC-471E-AEE4-1B32B2B554CE}"/>
              </a:ext>
            </a:extLst>
          </p:cNvPr>
          <p:cNvSpPr>
            <a:spLocks noGrp="1"/>
          </p:cNvSpPr>
          <p:nvPr>
            <p:ph idx="1"/>
          </p:nvPr>
        </p:nvSpPr>
        <p:spPr>
          <a:xfrm>
            <a:off x="1847581" y="1333220"/>
            <a:ext cx="4150813" cy="5176762"/>
          </a:xfrm>
        </p:spPr>
        <p:txBody>
          <a:bodyPr>
            <a:normAutofit/>
          </a:bodyPr>
          <a:lstStyle/>
          <a:p>
            <a:r>
              <a:rPr lang="en-US" dirty="0"/>
              <a:t>Use a plus shaped link to roll over stairs</a:t>
            </a:r>
          </a:p>
          <a:p>
            <a:r>
              <a:rPr lang="en-US" dirty="0"/>
              <a:t>Initial idea: each arm is a rod with cylindrical/spherical end</a:t>
            </a:r>
          </a:p>
          <a:p>
            <a:r>
              <a:rPr lang="en-US" dirty="0"/>
              <a:t>Use two such sets of links on front and back shafts  suspended from chair</a:t>
            </a:r>
          </a:p>
          <a:p>
            <a:r>
              <a:rPr lang="en-US" dirty="0"/>
              <a:t>Two ways to move this mechanism:</a:t>
            </a:r>
          </a:p>
          <a:p>
            <a:pPr lvl="1"/>
            <a:r>
              <a:rPr lang="en-US" dirty="0"/>
              <a:t>Apply only force (F)</a:t>
            </a:r>
          </a:p>
          <a:p>
            <a:pPr lvl="1"/>
            <a:r>
              <a:rPr lang="en-US" dirty="0"/>
              <a:t>Apply only torque (T)</a:t>
            </a:r>
          </a:p>
          <a:p>
            <a:r>
              <a:rPr lang="en-US" dirty="0"/>
              <a:t>Figure shows FBD of one half mechanism when starting to climb step</a:t>
            </a:r>
          </a:p>
        </p:txBody>
      </p:sp>
      <p:pic>
        <p:nvPicPr>
          <p:cNvPr id="7" name="Picture 6" descr="Screen Clipping">
            <a:extLst>
              <a:ext uri="{FF2B5EF4-FFF2-40B4-BE49-F238E27FC236}">
                <a16:creationId xmlns:a16="http://schemas.microsoft.com/office/drawing/2014/main" id="{14FF3DF5-09C9-4C19-8FA4-BDAD80BCF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4997" y="1333219"/>
            <a:ext cx="5506218" cy="4858428"/>
          </a:xfrm>
          <a:prstGeom prst="rect">
            <a:avLst/>
          </a:prstGeom>
        </p:spPr>
      </p:pic>
    </p:spTree>
    <p:extLst>
      <p:ext uri="{BB962C8B-B14F-4D97-AF65-F5344CB8AC3E}">
        <p14:creationId xmlns:p14="http://schemas.microsoft.com/office/powerpoint/2010/main" val="41126189"/>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ED28E-6540-41C2-8D46-070BC763B8D2}"/>
              </a:ext>
            </a:extLst>
          </p:cNvPr>
          <p:cNvSpPr>
            <a:spLocks noGrp="1"/>
          </p:cNvSpPr>
          <p:nvPr>
            <p:ph type="title"/>
          </p:nvPr>
        </p:nvSpPr>
        <p:spPr/>
        <p:txBody>
          <a:bodyPr/>
          <a:lstStyle/>
          <a:p>
            <a:r>
              <a:rPr lang="en-US" dirty="0"/>
              <a:t>Analysis with only force</a:t>
            </a:r>
          </a:p>
        </p:txBody>
      </p:sp>
      <p:sp>
        <p:nvSpPr>
          <p:cNvPr id="3" name="Content Placeholder 2">
            <a:extLst>
              <a:ext uri="{FF2B5EF4-FFF2-40B4-BE49-F238E27FC236}">
                <a16:creationId xmlns:a16="http://schemas.microsoft.com/office/drawing/2014/main" id="{4B2B04F0-A4CB-463D-BEC6-D519572C826E}"/>
              </a:ext>
            </a:extLst>
          </p:cNvPr>
          <p:cNvSpPr>
            <a:spLocks noGrp="1"/>
          </p:cNvSpPr>
          <p:nvPr>
            <p:ph idx="1"/>
          </p:nvPr>
        </p:nvSpPr>
        <p:spPr>
          <a:xfrm>
            <a:off x="1847580" y="1381634"/>
            <a:ext cx="6374310" cy="5264826"/>
          </a:xfrm>
        </p:spPr>
        <p:txBody>
          <a:bodyPr>
            <a:normAutofit lnSpcReduction="10000"/>
          </a:bodyPr>
          <a:lstStyle/>
          <a:p>
            <a:r>
              <a:rPr lang="en-US" dirty="0"/>
              <a:t>For a conservative estimate:</a:t>
            </a:r>
          </a:p>
          <a:p>
            <a:endParaRPr lang="en-US" dirty="0"/>
          </a:p>
          <a:p>
            <a:endParaRPr lang="en-US" dirty="0"/>
          </a:p>
          <a:p>
            <a:r>
              <a:rPr lang="en-US" dirty="0"/>
              <a:t>Horizontal and vertical force balance:</a:t>
            </a:r>
          </a:p>
          <a:p>
            <a:endParaRPr lang="en-US" dirty="0"/>
          </a:p>
          <a:p>
            <a:endParaRPr lang="en-US" dirty="0"/>
          </a:p>
          <a:p>
            <a:endParaRPr lang="en-US" dirty="0"/>
          </a:p>
          <a:p>
            <a:r>
              <a:rPr lang="en-US" dirty="0"/>
              <a:t>Using above equations, we get a conservative estimate of F</a:t>
            </a:r>
          </a:p>
          <a:p>
            <a:endParaRPr lang="en-US" dirty="0"/>
          </a:p>
          <a:p>
            <a:endParaRPr lang="en-US" dirty="0"/>
          </a:p>
          <a:p>
            <a:r>
              <a:rPr lang="en-US" dirty="0"/>
              <a:t>Above </a:t>
            </a:r>
            <a:r>
              <a:rPr lang="en-US" dirty="0" err="1"/>
              <a:t>eqn</a:t>
            </a:r>
            <a:r>
              <a:rPr lang="en-US" dirty="0"/>
              <a:t> is for one half of the mechanism. Total force will be twice.</a:t>
            </a:r>
          </a:p>
        </p:txBody>
      </p:sp>
      <p:pic>
        <p:nvPicPr>
          <p:cNvPr id="5" name="Picture 4" descr="Screen Clipping">
            <a:extLst>
              <a:ext uri="{FF2B5EF4-FFF2-40B4-BE49-F238E27FC236}">
                <a16:creationId xmlns:a16="http://schemas.microsoft.com/office/drawing/2014/main" id="{BB95DC90-5A78-4B74-BAC0-AB51E19A4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4271" y="1797164"/>
            <a:ext cx="1153385" cy="720866"/>
          </a:xfrm>
          <a:prstGeom prst="rect">
            <a:avLst/>
          </a:prstGeom>
        </p:spPr>
      </p:pic>
      <p:pic>
        <p:nvPicPr>
          <p:cNvPr id="7" name="Picture 6" descr="Screen Clipping">
            <a:extLst>
              <a:ext uri="{FF2B5EF4-FFF2-40B4-BE49-F238E27FC236}">
                <a16:creationId xmlns:a16="http://schemas.microsoft.com/office/drawing/2014/main" id="{CB775A7F-E75E-4AF9-9363-D34B737AF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0087" y="2988902"/>
            <a:ext cx="3121755" cy="1118629"/>
          </a:xfrm>
          <a:prstGeom prst="rect">
            <a:avLst/>
          </a:prstGeom>
        </p:spPr>
      </p:pic>
      <p:pic>
        <p:nvPicPr>
          <p:cNvPr id="8" name="Picture 7" descr="Screen Clipping">
            <a:extLst>
              <a:ext uri="{FF2B5EF4-FFF2-40B4-BE49-F238E27FC236}">
                <a16:creationId xmlns:a16="http://schemas.microsoft.com/office/drawing/2014/main" id="{B4C0F019-BAFF-4FDD-9168-4D0EFF99E8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91" y="1856095"/>
            <a:ext cx="3970109" cy="3503038"/>
          </a:xfrm>
          <a:prstGeom prst="rect">
            <a:avLst/>
          </a:prstGeom>
        </p:spPr>
      </p:pic>
      <p:pic>
        <p:nvPicPr>
          <p:cNvPr id="10" name="Picture 9" descr="Screen Clipping">
            <a:extLst>
              <a:ext uri="{FF2B5EF4-FFF2-40B4-BE49-F238E27FC236}">
                <a16:creationId xmlns:a16="http://schemas.microsoft.com/office/drawing/2014/main" id="{DAFE26AF-49D2-4FB5-9047-732C8A0436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2431" y="4783271"/>
            <a:ext cx="2397068" cy="773941"/>
          </a:xfrm>
          <a:prstGeom prst="rect">
            <a:avLst/>
          </a:prstGeom>
        </p:spPr>
      </p:pic>
    </p:spTree>
    <p:extLst>
      <p:ext uri="{BB962C8B-B14F-4D97-AF65-F5344CB8AC3E}">
        <p14:creationId xmlns:p14="http://schemas.microsoft.com/office/powerpoint/2010/main" val="921810392"/>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53D3B-64A5-44A6-B208-933A17E0F168}"/>
              </a:ext>
            </a:extLst>
          </p:cNvPr>
          <p:cNvSpPr>
            <a:spLocks noGrp="1"/>
          </p:cNvSpPr>
          <p:nvPr>
            <p:ph type="title"/>
          </p:nvPr>
        </p:nvSpPr>
        <p:spPr/>
        <p:txBody>
          <a:bodyPr/>
          <a:lstStyle/>
          <a:p>
            <a:r>
              <a:rPr lang="en-US" dirty="0"/>
              <a:t>Analysis with only torque</a:t>
            </a:r>
          </a:p>
        </p:txBody>
      </p:sp>
      <p:sp>
        <p:nvSpPr>
          <p:cNvPr id="3" name="Content Placeholder 2">
            <a:extLst>
              <a:ext uri="{FF2B5EF4-FFF2-40B4-BE49-F238E27FC236}">
                <a16:creationId xmlns:a16="http://schemas.microsoft.com/office/drawing/2014/main" id="{78C52470-09B5-4DBE-8333-E972DDE5D2DD}"/>
              </a:ext>
            </a:extLst>
          </p:cNvPr>
          <p:cNvSpPr>
            <a:spLocks noGrp="1"/>
          </p:cNvSpPr>
          <p:nvPr>
            <p:ph idx="1"/>
          </p:nvPr>
        </p:nvSpPr>
        <p:spPr>
          <a:xfrm>
            <a:off x="1847580" y="1248566"/>
            <a:ext cx="6374311" cy="5493428"/>
          </a:xfrm>
        </p:spPr>
        <p:txBody>
          <a:bodyPr>
            <a:normAutofit/>
          </a:bodyPr>
          <a:lstStyle/>
          <a:p>
            <a:r>
              <a:rPr lang="en-US" dirty="0"/>
              <a:t>For a conservative estimate, weight is assumed to act along back link center</a:t>
            </a:r>
          </a:p>
          <a:p>
            <a:r>
              <a:rPr lang="en-US" dirty="0"/>
              <a:t>x, y force and moment equations:</a:t>
            </a:r>
          </a:p>
          <a:p>
            <a:endParaRPr lang="en-US" dirty="0"/>
          </a:p>
          <a:p>
            <a:endParaRPr lang="en-US" dirty="0"/>
          </a:p>
          <a:p>
            <a:endParaRPr lang="en-US" dirty="0"/>
          </a:p>
          <a:p>
            <a:endParaRPr lang="en-US" dirty="0"/>
          </a:p>
          <a:p>
            <a:r>
              <a:rPr lang="en-US" dirty="0"/>
              <a:t>Express 3</a:t>
            </a:r>
            <a:r>
              <a:rPr lang="en-US" baseline="30000" dirty="0"/>
              <a:t>rd</a:t>
            </a:r>
            <a:r>
              <a:rPr lang="en-US" dirty="0"/>
              <a:t> equation completely in terms of N</a:t>
            </a:r>
            <a:r>
              <a:rPr lang="en-US" baseline="-25000" dirty="0"/>
              <a:t>1</a:t>
            </a:r>
            <a:r>
              <a:rPr lang="en-US" dirty="0"/>
              <a:t>, f</a:t>
            </a:r>
            <a:r>
              <a:rPr lang="en-US" baseline="-25000" dirty="0"/>
              <a:t>1</a:t>
            </a:r>
            <a:r>
              <a:rPr lang="en-US" dirty="0"/>
              <a:t>, l, d, W and </a:t>
            </a:r>
            <a:r>
              <a:rPr lang="el-GR" dirty="0"/>
              <a:t>θ</a:t>
            </a:r>
            <a:r>
              <a:rPr lang="en-US" dirty="0"/>
              <a:t> using 1</a:t>
            </a:r>
            <a:r>
              <a:rPr lang="en-US" baseline="30000" dirty="0"/>
              <a:t>st</a:t>
            </a:r>
            <a:r>
              <a:rPr lang="en-US" dirty="0"/>
              <a:t> and 2</a:t>
            </a:r>
            <a:r>
              <a:rPr lang="en-US" baseline="30000" dirty="0"/>
              <a:t>nd</a:t>
            </a:r>
            <a:r>
              <a:rPr lang="en-US" dirty="0"/>
              <a:t> equation</a:t>
            </a:r>
          </a:p>
          <a:p>
            <a:r>
              <a:rPr lang="en-US" dirty="0"/>
              <a:t>Then using f</a:t>
            </a:r>
            <a:r>
              <a:rPr lang="en-US" baseline="-25000" dirty="0"/>
              <a:t>1</a:t>
            </a:r>
            <a:r>
              <a:rPr lang="en-US" dirty="0"/>
              <a:t>&lt; µN</a:t>
            </a:r>
            <a:r>
              <a:rPr lang="en-US" baseline="-25000" dirty="0"/>
              <a:t>1 </a:t>
            </a:r>
            <a:r>
              <a:rPr lang="en-US" dirty="0"/>
              <a:t>we get</a:t>
            </a:r>
          </a:p>
          <a:p>
            <a:endParaRPr lang="en-US" dirty="0"/>
          </a:p>
          <a:p>
            <a:endParaRPr lang="en-US" dirty="0"/>
          </a:p>
          <a:p>
            <a:r>
              <a:rPr lang="en-US" dirty="0"/>
              <a:t>Total torque will be twice.</a:t>
            </a:r>
          </a:p>
          <a:p>
            <a:endParaRPr lang="en-US" dirty="0"/>
          </a:p>
        </p:txBody>
      </p:sp>
      <p:pic>
        <p:nvPicPr>
          <p:cNvPr id="4" name="Picture 3" descr="Screen Clipping">
            <a:extLst>
              <a:ext uri="{FF2B5EF4-FFF2-40B4-BE49-F238E27FC236}">
                <a16:creationId xmlns:a16="http://schemas.microsoft.com/office/drawing/2014/main" id="{B369BDB2-A349-4279-8181-974CB5C62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1891" y="1856095"/>
            <a:ext cx="3970109" cy="3503038"/>
          </a:xfrm>
          <a:prstGeom prst="rect">
            <a:avLst/>
          </a:prstGeom>
        </p:spPr>
      </p:pic>
      <p:pic>
        <p:nvPicPr>
          <p:cNvPr id="6" name="Picture 5" descr="Screen Clipping">
            <a:extLst>
              <a:ext uri="{FF2B5EF4-FFF2-40B4-BE49-F238E27FC236}">
                <a16:creationId xmlns:a16="http://schemas.microsoft.com/office/drawing/2014/main" id="{07408785-9C7A-4CED-BDB2-0C7247D8E9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438" y="2519035"/>
            <a:ext cx="5878019" cy="1452463"/>
          </a:xfrm>
          <a:prstGeom prst="rect">
            <a:avLst/>
          </a:prstGeom>
        </p:spPr>
      </p:pic>
      <p:pic>
        <p:nvPicPr>
          <p:cNvPr id="8" name="Picture 7" descr="Screen Clipping">
            <a:extLst>
              <a:ext uri="{FF2B5EF4-FFF2-40B4-BE49-F238E27FC236}">
                <a16:creationId xmlns:a16="http://schemas.microsoft.com/office/drawing/2014/main" id="{C6782883-B821-4E78-8B37-9335357FEE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0556" y="5359133"/>
            <a:ext cx="3055903" cy="730885"/>
          </a:xfrm>
          <a:prstGeom prst="rect">
            <a:avLst/>
          </a:prstGeom>
        </p:spPr>
      </p:pic>
    </p:spTree>
    <p:extLst>
      <p:ext uri="{BB962C8B-B14F-4D97-AF65-F5344CB8AC3E}">
        <p14:creationId xmlns:p14="http://schemas.microsoft.com/office/powerpoint/2010/main" val="2069055444"/>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1CCB8-940B-4094-B0B7-6B1720475216}"/>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B853B8B8-9274-41E0-99BF-0D09EECE3D9D}"/>
              </a:ext>
            </a:extLst>
          </p:cNvPr>
          <p:cNvSpPr>
            <a:spLocks noGrp="1"/>
          </p:cNvSpPr>
          <p:nvPr>
            <p:ph idx="1"/>
          </p:nvPr>
        </p:nvSpPr>
        <p:spPr/>
        <p:txBody>
          <a:bodyPr/>
          <a:lstStyle/>
          <a:p>
            <a:r>
              <a:rPr lang="en-US" dirty="0"/>
              <a:t>Executive Summary</a:t>
            </a:r>
          </a:p>
          <a:p>
            <a:r>
              <a:rPr lang="en-US" dirty="0"/>
              <a:t>Presentation (presented for end term review)</a:t>
            </a:r>
          </a:p>
          <a:p>
            <a:r>
              <a:rPr lang="en-US" dirty="0"/>
              <a:t>Theoretical analysis</a:t>
            </a:r>
          </a:p>
          <a:p>
            <a:r>
              <a:rPr lang="en-US" dirty="0"/>
              <a:t>Product overall design</a:t>
            </a:r>
          </a:p>
          <a:p>
            <a:r>
              <a:rPr lang="en-US" dirty="0"/>
              <a:t>Prototype design iterations</a:t>
            </a:r>
          </a:p>
          <a:p>
            <a:r>
              <a:rPr lang="en-US" dirty="0"/>
              <a:t>Prototype part details</a:t>
            </a:r>
          </a:p>
        </p:txBody>
      </p:sp>
    </p:spTree>
    <p:extLst>
      <p:ext uri="{BB962C8B-B14F-4D97-AF65-F5344CB8AC3E}">
        <p14:creationId xmlns:p14="http://schemas.microsoft.com/office/powerpoint/2010/main" val="409945412"/>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1BC83-9EB5-4652-9137-8A94DE935104}"/>
              </a:ext>
            </a:extLst>
          </p:cNvPr>
          <p:cNvSpPr>
            <a:spLocks noGrp="1"/>
          </p:cNvSpPr>
          <p:nvPr>
            <p:ph type="title"/>
          </p:nvPr>
        </p:nvSpPr>
        <p:spPr/>
        <p:txBody>
          <a:bodyPr/>
          <a:lstStyle/>
          <a:p>
            <a:r>
              <a:rPr lang="en-US" dirty="0"/>
              <a:t>Rough estimates of force and torque</a:t>
            </a:r>
          </a:p>
        </p:txBody>
      </p:sp>
      <p:sp>
        <p:nvSpPr>
          <p:cNvPr id="3" name="Content Placeholder 2">
            <a:extLst>
              <a:ext uri="{FF2B5EF4-FFF2-40B4-BE49-F238E27FC236}">
                <a16:creationId xmlns:a16="http://schemas.microsoft.com/office/drawing/2014/main" id="{98BF3194-E77D-41F0-A3FB-E6820654D41F}"/>
              </a:ext>
            </a:extLst>
          </p:cNvPr>
          <p:cNvSpPr>
            <a:spLocks noGrp="1"/>
          </p:cNvSpPr>
          <p:nvPr>
            <p:ph idx="1"/>
          </p:nvPr>
        </p:nvSpPr>
        <p:spPr/>
        <p:txBody>
          <a:bodyPr/>
          <a:lstStyle/>
          <a:p>
            <a:r>
              <a:rPr lang="en-US" dirty="0"/>
              <a:t>Assume the following realistic values</a:t>
            </a:r>
          </a:p>
          <a:p>
            <a:pPr lvl="1"/>
            <a:r>
              <a:rPr lang="en-US" dirty="0"/>
              <a:t>W = 150kg</a:t>
            </a:r>
          </a:p>
          <a:p>
            <a:pPr lvl="1"/>
            <a:r>
              <a:rPr lang="en-US" dirty="0"/>
              <a:t>µ = 0.5</a:t>
            </a:r>
          </a:p>
          <a:p>
            <a:pPr lvl="1"/>
            <a:r>
              <a:rPr lang="en-US" dirty="0"/>
              <a:t>l = d = a = 0.2m</a:t>
            </a:r>
          </a:p>
          <a:p>
            <a:pPr lvl="1"/>
            <a:r>
              <a:rPr lang="en-US" dirty="0">
                <a:latin typeface="Abadi" panose="020B0604020202020204" pitchFamily="34" charset="0"/>
              </a:rPr>
              <a:t>α </a:t>
            </a:r>
            <a:r>
              <a:rPr lang="en-US" dirty="0"/>
              <a:t>= 40</a:t>
            </a:r>
            <a:r>
              <a:rPr lang="en-US" baseline="30000" dirty="0"/>
              <a:t>o</a:t>
            </a:r>
            <a:r>
              <a:rPr lang="en-US" dirty="0"/>
              <a:t> and </a:t>
            </a:r>
            <a:r>
              <a:rPr lang="el-GR" dirty="0"/>
              <a:t>θ</a:t>
            </a:r>
            <a:r>
              <a:rPr lang="en-US" dirty="0"/>
              <a:t> = 0</a:t>
            </a:r>
            <a:r>
              <a:rPr lang="en-US" baseline="30000" dirty="0"/>
              <a:t>o</a:t>
            </a:r>
            <a:endParaRPr lang="en-US" dirty="0"/>
          </a:p>
          <a:p>
            <a:r>
              <a:rPr lang="en-US" dirty="0"/>
              <a:t>Force comes out to be about 520N and moment about 540 N-m (assuming N</a:t>
            </a:r>
            <a:r>
              <a:rPr lang="en-US" baseline="-25000" dirty="0"/>
              <a:t>1</a:t>
            </a:r>
            <a:r>
              <a:rPr lang="en-US" dirty="0"/>
              <a:t>=0.5*(W/2) in torque equation)</a:t>
            </a:r>
          </a:p>
          <a:p>
            <a:r>
              <a:rPr lang="en-US" dirty="0"/>
              <a:t>Direct force application not possible</a:t>
            </a:r>
          </a:p>
          <a:p>
            <a:r>
              <a:rPr lang="en-US" dirty="0"/>
              <a:t>If 1m long handle is used to apply torque, required force is 54kg, not possible for an average human to apply</a:t>
            </a:r>
          </a:p>
        </p:txBody>
      </p:sp>
    </p:spTree>
    <p:extLst>
      <p:ext uri="{BB962C8B-B14F-4D97-AF65-F5344CB8AC3E}">
        <p14:creationId xmlns:p14="http://schemas.microsoft.com/office/powerpoint/2010/main" val="3042187814"/>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B00C-5309-49CF-8FBE-23A2844D64C6}"/>
              </a:ext>
            </a:extLst>
          </p:cNvPr>
          <p:cNvSpPr>
            <a:spLocks noGrp="1"/>
          </p:cNvSpPr>
          <p:nvPr>
            <p:ph type="title"/>
          </p:nvPr>
        </p:nvSpPr>
        <p:spPr/>
        <p:txBody>
          <a:bodyPr/>
          <a:lstStyle/>
          <a:p>
            <a:r>
              <a:rPr lang="en-US" dirty="0"/>
              <a:t>Use of gears</a:t>
            </a:r>
          </a:p>
        </p:txBody>
      </p:sp>
      <p:sp>
        <p:nvSpPr>
          <p:cNvPr id="3" name="Content Placeholder 2">
            <a:extLst>
              <a:ext uri="{FF2B5EF4-FFF2-40B4-BE49-F238E27FC236}">
                <a16:creationId xmlns:a16="http://schemas.microsoft.com/office/drawing/2014/main" id="{E2354806-1EE7-4FDD-A37D-AD53C9E5A6FF}"/>
              </a:ext>
            </a:extLst>
          </p:cNvPr>
          <p:cNvSpPr>
            <a:spLocks noGrp="1"/>
          </p:cNvSpPr>
          <p:nvPr>
            <p:ph idx="1"/>
          </p:nvPr>
        </p:nvSpPr>
        <p:spPr>
          <a:xfrm>
            <a:off x="1847581" y="1248565"/>
            <a:ext cx="9657031" cy="2409036"/>
          </a:xfrm>
        </p:spPr>
        <p:txBody>
          <a:bodyPr>
            <a:normAutofit/>
          </a:bodyPr>
          <a:lstStyle/>
          <a:p>
            <a:r>
              <a:rPr lang="en-US" dirty="0"/>
              <a:t>Using gears, torque can be easily magnified</a:t>
            </a:r>
          </a:p>
          <a:p>
            <a:r>
              <a:rPr lang="en-US" dirty="0"/>
              <a:t>Planetary gear suits this application well</a:t>
            </a:r>
          </a:p>
          <a:p>
            <a:r>
              <a:rPr lang="en-US" dirty="0"/>
              <a:t>Using gear ratio of  about 4, required force on a 1m long handle is about 13kg which is applicable by a human</a:t>
            </a:r>
          </a:p>
          <a:p>
            <a:r>
              <a:rPr lang="en-US" dirty="0"/>
              <a:t>Following arrangement could be used. More details on power transmission later</a:t>
            </a:r>
          </a:p>
        </p:txBody>
      </p:sp>
      <p:pic>
        <p:nvPicPr>
          <p:cNvPr id="5" name="Picture 4" descr="Screen Clipping">
            <a:extLst>
              <a:ext uri="{FF2B5EF4-FFF2-40B4-BE49-F238E27FC236}">
                <a16:creationId xmlns:a16="http://schemas.microsoft.com/office/drawing/2014/main" id="{72D6687F-59B3-41F1-86A3-A76557AF89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4159" y="3415350"/>
            <a:ext cx="6525752" cy="3311842"/>
          </a:xfrm>
          <a:prstGeom prst="rect">
            <a:avLst/>
          </a:prstGeom>
        </p:spPr>
      </p:pic>
    </p:spTree>
    <p:extLst>
      <p:ext uri="{BB962C8B-B14F-4D97-AF65-F5344CB8AC3E}">
        <p14:creationId xmlns:p14="http://schemas.microsoft.com/office/powerpoint/2010/main" val="3834132047"/>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B91F6-83BA-4173-9FBD-E77841BF1BB1}"/>
              </a:ext>
            </a:extLst>
          </p:cNvPr>
          <p:cNvSpPr>
            <a:spLocks noGrp="1"/>
          </p:cNvSpPr>
          <p:nvPr>
            <p:ph type="title"/>
          </p:nvPr>
        </p:nvSpPr>
        <p:spPr/>
        <p:txBody>
          <a:bodyPr/>
          <a:lstStyle/>
          <a:p>
            <a:r>
              <a:rPr lang="en-US" dirty="0"/>
              <a:t>Link shape</a:t>
            </a:r>
          </a:p>
        </p:txBody>
      </p:sp>
      <p:sp>
        <p:nvSpPr>
          <p:cNvPr id="3" name="Content Placeholder 2">
            <a:extLst>
              <a:ext uri="{FF2B5EF4-FFF2-40B4-BE49-F238E27FC236}">
                <a16:creationId xmlns:a16="http://schemas.microsoft.com/office/drawing/2014/main" id="{1FBCAF41-77E3-45EA-B081-9F9F1B1EC000}"/>
              </a:ext>
            </a:extLst>
          </p:cNvPr>
          <p:cNvSpPr>
            <a:spLocks noGrp="1"/>
          </p:cNvSpPr>
          <p:nvPr>
            <p:ph idx="1"/>
          </p:nvPr>
        </p:nvSpPr>
        <p:spPr>
          <a:xfrm>
            <a:off x="1847581" y="1248566"/>
            <a:ext cx="9657031" cy="5384246"/>
          </a:xfrm>
        </p:spPr>
        <p:txBody>
          <a:bodyPr/>
          <a:lstStyle/>
          <a:p>
            <a:r>
              <a:rPr lang="en-US" dirty="0"/>
              <a:t>There are problems with arm shape being just a rod:</a:t>
            </a:r>
          </a:p>
          <a:p>
            <a:pPr lvl="1"/>
            <a:r>
              <a:rPr lang="en-US" dirty="0"/>
              <a:t>Locking into step corners if arm length is more</a:t>
            </a:r>
          </a:p>
          <a:p>
            <a:pPr lvl="1"/>
            <a:r>
              <a:rPr lang="en-US" dirty="0"/>
              <a:t>Improper landing on next step</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The arm shape should automatically accommodate for varying step geometries</a:t>
            </a:r>
          </a:p>
          <a:p>
            <a:r>
              <a:rPr lang="en-US" dirty="0"/>
              <a:t>There should be enough space for a planetary gear on back shaft</a:t>
            </a:r>
          </a:p>
        </p:txBody>
      </p:sp>
      <p:pic>
        <p:nvPicPr>
          <p:cNvPr id="4" name="Picture 3">
            <a:extLst>
              <a:ext uri="{FF2B5EF4-FFF2-40B4-BE49-F238E27FC236}">
                <a16:creationId xmlns:a16="http://schemas.microsoft.com/office/drawing/2014/main" id="{30C6E51D-281C-4B9A-87B5-712B32604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472" y="2465784"/>
            <a:ext cx="5945248" cy="2679421"/>
          </a:xfrm>
          <a:prstGeom prst="rect">
            <a:avLst/>
          </a:prstGeom>
        </p:spPr>
      </p:pic>
    </p:spTree>
    <p:extLst>
      <p:ext uri="{BB962C8B-B14F-4D97-AF65-F5344CB8AC3E}">
        <p14:creationId xmlns:p14="http://schemas.microsoft.com/office/powerpoint/2010/main" val="1520289540"/>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E3D0-8C67-4F59-8D60-F33B967A267A}"/>
              </a:ext>
            </a:extLst>
          </p:cNvPr>
          <p:cNvSpPr>
            <a:spLocks noGrp="1"/>
          </p:cNvSpPr>
          <p:nvPr>
            <p:ph type="title"/>
          </p:nvPr>
        </p:nvSpPr>
        <p:spPr/>
        <p:txBody>
          <a:bodyPr/>
          <a:lstStyle/>
          <a:p>
            <a:r>
              <a:rPr lang="en-US" dirty="0"/>
              <a:t>Arm shape design</a:t>
            </a:r>
          </a:p>
        </p:txBody>
      </p:sp>
      <p:sp>
        <p:nvSpPr>
          <p:cNvPr id="3" name="Content Placeholder 2">
            <a:extLst>
              <a:ext uri="{FF2B5EF4-FFF2-40B4-BE49-F238E27FC236}">
                <a16:creationId xmlns:a16="http://schemas.microsoft.com/office/drawing/2014/main" id="{CBE197B6-D15E-498D-96D5-9898A6CFD0E5}"/>
              </a:ext>
            </a:extLst>
          </p:cNvPr>
          <p:cNvSpPr>
            <a:spLocks noGrp="1"/>
          </p:cNvSpPr>
          <p:nvPr>
            <p:ph idx="1"/>
          </p:nvPr>
        </p:nvSpPr>
        <p:spPr>
          <a:xfrm>
            <a:off x="1847581" y="1248566"/>
            <a:ext cx="9657031" cy="4662655"/>
          </a:xfrm>
        </p:spPr>
        <p:txBody>
          <a:bodyPr/>
          <a:lstStyle/>
          <a:p>
            <a:r>
              <a:rPr lang="en-US" dirty="0"/>
              <a:t>An arm shape with circular end will prevent locking and slipping</a:t>
            </a:r>
          </a:p>
          <a:p>
            <a:pPr lvl="1"/>
            <a:r>
              <a:rPr lang="en-US" dirty="0"/>
              <a:t>Slipping is prevented since longer arm lengths can be used</a:t>
            </a:r>
          </a:p>
          <a:p>
            <a:pPr lvl="1"/>
            <a:r>
              <a:rPr lang="en-US" dirty="0"/>
              <a:t>Locking is prevented due to presence of circular end</a:t>
            </a:r>
          </a:p>
          <a:p>
            <a:r>
              <a:rPr lang="en-US" dirty="0"/>
              <a:t>It will also provide space for planetary gear</a:t>
            </a:r>
          </a:p>
        </p:txBody>
      </p:sp>
      <p:grpSp>
        <p:nvGrpSpPr>
          <p:cNvPr id="13" name="Group 12">
            <a:extLst>
              <a:ext uri="{FF2B5EF4-FFF2-40B4-BE49-F238E27FC236}">
                <a16:creationId xmlns:a16="http://schemas.microsoft.com/office/drawing/2014/main" id="{93CD45CB-8A1A-4F35-B211-7684BEA9B67D}"/>
              </a:ext>
            </a:extLst>
          </p:cNvPr>
          <p:cNvGrpSpPr/>
          <p:nvPr/>
        </p:nvGrpSpPr>
        <p:grpSpPr>
          <a:xfrm>
            <a:off x="2442950" y="3241343"/>
            <a:ext cx="3098041" cy="2825089"/>
            <a:chOff x="3985147" y="3104865"/>
            <a:chExt cx="3098041" cy="2825089"/>
          </a:xfrm>
        </p:grpSpPr>
        <p:cxnSp>
          <p:nvCxnSpPr>
            <p:cNvPr id="5" name="Straight Connector 4">
              <a:extLst>
                <a:ext uri="{FF2B5EF4-FFF2-40B4-BE49-F238E27FC236}">
                  <a16:creationId xmlns:a16="http://schemas.microsoft.com/office/drawing/2014/main" id="{5D99C86A-4558-4BC9-AC63-A0AE24C2E275}"/>
                </a:ext>
              </a:extLst>
            </p:cNvPr>
            <p:cNvCxnSpPr/>
            <p:nvPr/>
          </p:nvCxnSpPr>
          <p:spPr>
            <a:xfrm>
              <a:off x="5472752" y="3439236"/>
              <a:ext cx="0" cy="2183642"/>
            </a:xfrm>
            <a:prstGeom prst="line">
              <a:avLst/>
            </a:prstGeom>
          </p:spPr>
          <p:style>
            <a:lnRef idx="3">
              <a:schemeClr val="accent1"/>
            </a:lnRef>
            <a:fillRef idx="0">
              <a:schemeClr val="accent1"/>
            </a:fillRef>
            <a:effectRef idx="2">
              <a:schemeClr val="accent1"/>
            </a:effectRef>
            <a:fontRef idx="minor">
              <a:schemeClr val="tx1"/>
            </a:fontRef>
          </p:style>
        </p:cxnSp>
        <p:cxnSp>
          <p:nvCxnSpPr>
            <p:cNvPr id="7" name="Straight Connector 6">
              <a:extLst>
                <a:ext uri="{FF2B5EF4-FFF2-40B4-BE49-F238E27FC236}">
                  <a16:creationId xmlns:a16="http://schemas.microsoft.com/office/drawing/2014/main" id="{8EEDC9F6-9C91-4F35-BCC8-CB18B20B1926}"/>
                </a:ext>
              </a:extLst>
            </p:cNvPr>
            <p:cNvCxnSpPr/>
            <p:nvPr/>
          </p:nvCxnSpPr>
          <p:spPr>
            <a:xfrm>
              <a:off x="4039737" y="4517409"/>
              <a:ext cx="2702257"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Flowchart: Connector 7">
              <a:extLst>
                <a:ext uri="{FF2B5EF4-FFF2-40B4-BE49-F238E27FC236}">
                  <a16:creationId xmlns:a16="http://schemas.microsoft.com/office/drawing/2014/main" id="{94616337-BCAC-4A08-AEFE-5A38B4CBB742}"/>
                </a:ext>
              </a:extLst>
            </p:cNvPr>
            <p:cNvSpPr/>
            <p:nvPr/>
          </p:nvSpPr>
          <p:spPr>
            <a:xfrm>
              <a:off x="6400800" y="4183038"/>
              <a:ext cx="682388" cy="668741"/>
            </a:xfrm>
            <a:prstGeom prst="flowChartConnector">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CA370730-721E-4599-9188-15CEA666030E}"/>
                </a:ext>
              </a:extLst>
            </p:cNvPr>
            <p:cNvSpPr/>
            <p:nvPr/>
          </p:nvSpPr>
          <p:spPr>
            <a:xfrm>
              <a:off x="5131558" y="3104865"/>
              <a:ext cx="682388" cy="668741"/>
            </a:xfrm>
            <a:prstGeom prst="flowChartConnector">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13740958-2D73-434D-AB99-40D8871FA241}"/>
                </a:ext>
              </a:extLst>
            </p:cNvPr>
            <p:cNvSpPr/>
            <p:nvPr/>
          </p:nvSpPr>
          <p:spPr>
            <a:xfrm>
              <a:off x="3985147" y="4183037"/>
              <a:ext cx="682388" cy="668741"/>
            </a:xfrm>
            <a:prstGeom prst="flowChartConnector">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004FD6FE-67F8-4287-BAB5-F3832BFC5053}"/>
                </a:ext>
              </a:extLst>
            </p:cNvPr>
            <p:cNvSpPr/>
            <p:nvPr/>
          </p:nvSpPr>
          <p:spPr>
            <a:xfrm>
              <a:off x="5131558" y="5261213"/>
              <a:ext cx="682388" cy="668741"/>
            </a:xfrm>
            <a:prstGeom prst="flowChartConnector">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76DA8C8B-4DD4-47EA-955F-A3A642C2F819}"/>
                </a:ext>
              </a:extLst>
            </p:cNvPr>
            <p:cNvSpPr/>
            <p:nvPr/>
          </p:nvSpPr>
          <p:spPr>
            <a:xfrm>
              <a:off x="5336274" y="4392168"/>
              <a:ext cx="279763" cy="250478"/>
            </a:xfrm>
            <a:prstGeom prst="flowChartConnector">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descr="Screen Clipping">
            <a:extLst>
              <a:ext uri="{FF2B5EF4-FFF2-40B4-BE49-F238E27FC236}">
                <a16:creationId xmlns:a16="http://schemas.microsoft.com/office/drawing/2014/main" id="{0988BA6F-8138-4796-9725-16275B167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9621" y="3328384"/>
            <a:ext cx="3046199" cy="2763677"/>
          </a:xfrm>
          <a:prstGeom prst="rect">
            <a:avLst/>
          </a:prstGeom>
        </p:spPr>
      </p:pic>
      <p:sp>
        <p:nvSpPr>
          <p:cNvPr id="15" name="Flowchart: Connector 14">
            <a:extLst>
              <a:ext uri="{FF2B5EF4-FFF2-40B4-BE49-F238E27FC236}">
                <a16:creationId xmlns:a16="http://schemas.microsoft.com/office/drawing/2014/main" id="{B6A6D74C-54DC-4EEE-AB71-1BAF26CA47B4}"/>
              </a:ext>
            </a:extLst>
          </p:cNvPr>
          <p:cNvSpPr/>
          <p:nvPr/>
        </p:nvSpPr>
        <p:spPr>
          <a:xfrm>
            <a:off x="8608987" y="3328384"/>
            <a:ext cx="1271992" cy="1455156"/>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95A4CA47-5159-40AA-AE4B-648B7F13094B}"/>
              </a:ext>
            </a:extLst>
          </p:cNvPr>
          <p:cNvCxnSpPr>
            <a:cxnSpLocks/>
            <a:stCxn id="15" idx="6"/>
            <a:endCxn id="18" idx="1"/>
          </p:cNvCxnSpPr>
          <p:nvPr/>
        </p:nvCxnSpPr>
        <p:spPr>
          <a:xfrm flipV="1">
            <a:off x="9880979" y="3755862"/>
            <a:ext cx="614149" cy="300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12216A-255A-455F-BED3-945DD35B6F22}"/>
              </a:ext>
            </a:extLst>
          </p:cNvPr>
          <p:cNvSpPr txBox="1"/>
          <p:nvPr/>
        </p:nvSpPr>
        <p:spPr>
          <a:xfrm>
            <a:off x="10495128" y="3017198"/>
            <a:ext cx="1473507" cy="1477328"/>
          </a:xfrm>
          <a:prstGeom prst="rect">
            <a:avLst/>
          </a:prstGeom>
          <a:noFill/>
        </p:spPr>
        <p:txBody>
          <a:bodyPr wrap="square" rtlCol="0">
            <a:spAutoFit/>
          </a:bodyPr>
          <a:lstStyle/>
          <a:p>
            <a:pPr algn="ctr"/>
            <a:r>
              <a:rPr lang="en-US" dirty="0"/>
              <a:t>Space available for planetary gear</a:t>
            </a:r>
          </a:p>
        </p:txBody>
      </p:sp>
    </p:spTree>
    <p:extLst>
      <p:ext uri="{BB962C8B-B14F-4D97-AF65-F5344CB8AC3E}">
        <p14:creationId xmlns:p14="http://schemas.microsoft.com/office/powerpoint/2010/main" val="4184498167"/>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E2E77-253A-40A9-99DD-E1D2ECAE5225}"/>
              </a:ext>
            </a:extLst>
          </p:cNvPr>
          <p:cNvSpPr>
            <a:spLocks noGrp="1"/>
          </p:cNvSpPr>
          <p:nvPr>
            <p:ph type="title"/>
          </p:nvPr>
        </p:nvSpPr>
        <p:spPr/>
        <p:txBody>
          <a:bodyPr/>
          <a:lstStyle/>
          <a:p>
            <a:r>
              <a:rPr lang="en-US" dirty="0"/>
              <a:t>Revised torque calculations</a:t>
            </a:r>
          </a:p>
        </p:txBody>
      </p:sp>
      <p:sp>
        <p:nvSpPr>
          <p:cNvPr id="3" name="Content Placeholder 2">
            <a:extLst>
              <a:ext uri="{FF2B5EF4-FFF2-40B4-BE49-F238E27FC236}">
                <a16:creationId xmlns:a16="http://schemas.microsoft.com/office/drawing/2014/main" id="{C7C82CA7-6DAA-4710-8BE0-E25F1EAF9CB2}"/>
              </a:ext>
            </a:extLst>
          </p:cNvPr>
          <p:cNvSpPr>
            <a:spLocks noGrp="1"/>
          </p:cNvSpPr>
          <p:nvPr>
            <p:ph idx="1"/>
          </p:nvPr>
        </p:nvSpPr>
        <p:spPr>
          <a:xfrm>
            <a:off x="1847582" y="1392072"/>
            <a:ext cx="5658688" cy="5049671"/>
          </a:xfrm>
        </p:spPr>
        <p:txBody>
          <a:bodyPr/>
          <a:lstStyle/>
          <a:p>
            <a:r>
              <a:rPr lang="en-US" dirty="0"/>
              <a:t>For the new arm shape design, friction can also act on vertical contact walls</a:t>
            </a:r>
          </a:p>
          <a:p>
            <a:r>
              <a:rPr lang="en-US" dirty="0"/>
              <a:t>Following cases were considered</a:t>
            </a:r>
          </a:p>
          <a:p>
            <a:pPr marL="800100" lvl="1" indent="-342900">
              <a:buFont typeface="+mj-lt"/>
              <a:buAutoNum type="arabicPeriod"/>
            </a:pPr>
            <a:r>
              <a:rPr lang="en-US" dirty="0"/>
              <a:t>No circular end in contact with vertical wall</a:t>
            </a:r>
          </a:p>
          <a:p>
            <a:pPr marL="800100" lvl="1" indent="-342900">
              <a:buFont typeface="+mj-lt"/>
              <a:buAutoNum type="arabicPeriod"/>
            </a:pPr>
            <a:r>
              <a:rPr lang="en-US" dirty="0"/>
              <a:t>Circular arm end of only back link in contact with vertical wall</a:t>
            </a:r>
          </a:p>
          <a:p>
            <a:pPr marL="800100" lvl="1" indent="-342900">
              <a:buFont typeface="+mj-lt"/>
              <a:buAutoNum type="arabicPeriod"/>
            </a:pPr>
            <a:r>
              <a:rPr lang="en-US" dirty="0"/>
              <a:t>Circular arm end of only front link in contact with vertical wall</a:t>
            </a:r>
          </a:p>
          <a:p>
            <a:pPr marL="400050"/>
            <a:r>
              <a:rPr lang="en-US" dirty="0"/>
              <a:t>The figure shows one arm each of front and back link which are of interest to determine torque</a:t>
            </a:r>
          </a:p>
        </p:txBody>
      </p:sp>
      <p:pic>
        <p:nvPicPr>
          <p:cNvPr id="5" name="Picture 4" descr="Screen Clipping">
            <a:extLst>
              <a:ext uri="{FF2B5EF4-FFF2-40B4-BE49-F238E27FC236}">
                <a16:creationId xmlns:a16="http://schemas.microsoft.com/office/drawing/2014/main" id="{5868A6DA-3C7C-415E-90D7-1DFC12F91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6270" y="2238232"/>
            <a:ext cx="4542986" cy="3357349"/>
          </a:xfrm>
          <a:prstGeom prst="rect">
            <a:avLst/>
          </a:prstGeom>
        </p:spPr>
      </p:pic>
      <p:cxnSp>
        <p:nvCxnSpPr>
          <p:cNvPr id="7" name="Straight Arrow Connector 6">
            <a:extLst>
              <a:ext uri="{FF2B5EF4-FFF2-40B4-BE49-F238E27FC236}">
                <a16:creationId xmlns:a16="http://schemas.microsoft.com/office/drawing/2014/main" id="{3C0973C2-1098-442C-8288-8AD799766FDB}"/>
              </a:ext>
            </a:extLst>
          </p:cNvPr>
          <p:cNvCxnSpPr>
            <a:cxnSpLocks/>
            <a:stCxn id="8" idx="2"/>
          </p:cNvCxnSpPr>
          <p:nvPr/>
        </p:nvCxnSpPr>
        <p:spPr>
          <a:xfrm>
            <a:off x="10194878" y="1761404"/>
            <a:ext cx="0" cy="1309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1C3D42C-F51B-4649-8127-910371CAD9E1}"/>
              </a:ext>
            </a:extLst>
          </p:cNvPr>
          <p:cNvSpPr txBox="1"/>
          <p:nvPr/>
        </p:nvSpPr>
        <p:spPr>
          <a:xfrm>
            <a:off x="9116704" y="1392072"/>
            <a:ext cx="2156347" cy="369332"/>
          </a:xfrm>
          <a:prstGeom prst="rect">
            <a:avLst/>
          </a:prstGeom>
          <a:noFill/>
        </p:spPr>
        <p:txBody>
          <a:bodyPr wrap="square" rtlCol="0">
            <a:spAutoFit/>
          </a:bodyPr>
          <a:lstStyle/>
          <a:p>
            <a:pPr algn="ctr"/>
            <a:r>
              <a:rPr lang="en-US" dirty="0"/>
              <a:t>Front link center</a:t>
            </a:r>
          </a:p>
        </p:txBody>
      </p:sp>
      <p:cxnSp>
        <p:nvCxnSpPr>
          <p:cNvPr id="10" name="Straight Arrow Connector 9">
            <a:extLst>
              <a:ext uri="{FF2B5EF4-FFF2-40B4-BE49-F238E27FC236}">
                <a16:creationId xmlns:a16="http://schemas.microsoft.com/office/drawing/2014/main" id="{72B38B07-0679-462C-8907-782F646234C5}"/>
              </a:ext>
            </a:extLst>
          </p:cNvPr>
          <p:cNvCxnSpPr>
            <a:cxnSpLocks/>
            <a:endCxn id="12" idx="0"/>
          </p:cNvCxnSpPr>
          <p:nvPr/>
        </p:nvCxnSpPr>
        <p:spPr>
          <a:xfrm flipH="1">
            <a:off x="10426439" y="4436366"/>
            <a:ext cx="1078174" cy="1609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1B746A-BAE2-440B-842B-DF05E834E76B}"/>
              </a:ext>
            </a:extLst>
          </p:cNvPr>
          <p:cNvSpPr txBox="1"/>
          <p:nvPr/>
        </p:nvSpPr>
        <p:spPr>
          <a:xfrm>
            <a:off x="9348265" y="6045958"/>
            <a:ext cx="2156347" cy="369332"/>
          </a:xfrm>
          <a:prstGeom prst="rect">
            <a:avLst/>
          </a:prstGeom>
          <a:noFill/>
        </p:spPr>
        <p:txBody>
          <a:bodyPr wrap="square" rtlCol="0">
            <a:spAutoFit/>
          </a:bodyPr>
          <a:lstStyle/>
          <a:p>
            <a:pPr algn="ctr"/>
            <a:r>
              <a:rPr lang="en-US" dirty="0"/>
              <a:t>Back link center</a:t>
            </a:r>
          </a:p>
        </p:txBody>
      </p:sp>
    </p:spTree>
    <p:extLst>
      <p:ext uri="{BB962C8B-B14F-4D97-AF65-F5344CB8AC3E}">
        <p14:creationId xmlns:p14="http://schemas.microsoft.com/office/powerpoint/2010/main" val="3119003019"/>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EA7FA-8549-46D5-9B75-02EC886103A9}"/>
              </a:ext>
            </a:extLst>
          </p:cNvPr>
          <p:cNvSpPr>
            <a:spLocks noGrp="1"/>
          </p:cNvSpPr>
          <p:nvPr>
            <p:ph type="title"/>
          </p:nvPr>
        </p:nvSpPr>
        <p:spPr/>
        <p:txBody>
          <a:bodyPr/>
          <a:lstStyle/>
          <a:p>
            <a:r>
              <a:rPr lang="en-US" dirty="0"/>
              <a:t>Torque calculations – case 1</a:t>
            </a:r>
          </a:p>
        </p:txBody>
      </p:sp>
      <p:sp>
        <p:nvSpPr>
          <p:cNvPr id="3" name="Content Placeholder 2">
            <a:extLst>
              <a:ext uri="{FF2B5EF4-FFF2-40B4-BE49-F238E27FC236}">
                <a16:creationId xmlns:a16="http://schemas.microsoft.com/office/drawing/2014/main" id="{B15D32A9-8C5B-4B4A-A884-85F672FB3F03}"/>
              </a:ext>
            </a:extLst>
          </p:cNvPr>
          <p:cNvSpPr>
            <a:spLocks noGrp="1"/>
          </p:cNvSpPr>
          <p:nvPr>
            <p:ph idx="1"/>
          </p:nvPr>
        </p:nvSpPr>
        <p:spPr>
          <a:xfrm>
            <a:off x="1847581" y="1248566"/>
            <a:ext cx="9862198" cy="5138586"/>
          </a:xfrm>
        </p:spPr>
        <p:txBody>
          <a:bodyPr/>
          <a:lstStyle/>
          <a:p>
            <a:r>
              <a:rPr lang="en-US" dirty="0"/>
              <a:t>The force and moment balance equations are (referring to previous figure)</a:t>
            </a:r>
          </a:p>
          <a:p>
            <a:endParaRPr lang="en-US" dirty="0"/>
          </a:p>
          <a:p>
            <a:endParaRPr lang="en-US" dirty="0"/>
          </a:p>
          <a:p>
            <a:endParaRPr lang="en-US" dirty="0"/>
          </a:p>
          <a:p>
            <a:r>
              <a:rPr lang="en-US" dirty="0"/>
              <a:t>And the constraints are</a:t>
            </a:r>
          </a:p>
          <a:p>
            <a:endParaRPr lang="en-US" dirty="0"/>
          </a:p>
          <a:p>
            <a:endParaRPr lang="en-US" dirty="0"/>
          </a:p>
          <a:p>
            <a:r>
              <a:rPr lang="en-US" dirty="0"/>
              <a:t>A </a:t>
            </a:r>
            <a:r>
              <a:rPr lang="en-US" dirty="0" err="1"/>
              <a:t>Scilab</a:t>
            </a:r>
            <a:r>
              <a:rPr lang="en-US" dirty="0"/>
              <a:t> program (shared in drive) has been written to solve these equations and obtain the maximum value of T</a:t>
            </a:r>
          </a:p>
          <a:p>
            <a:r>
              <a:rPr lang="en-US" dirty="0"/>
              <a:t>The parameter values are l = 0.15m, r = 0.5*l, µ = 0.5, W = 150kg</a:t>
            </a:r>
          </a:p>
          <a:p>
            <a:r>
              <a:rPr lang="en-US" dirty="0"/>
              <a:t>Max. torque = 440 N-m </a:t>
            </a:r>
          </a:p>
        </p:txBody>
      </p:sp>
      <p:pic>
        <p:nvPicPr>
          <p:cNvPr id="5" name="Picture 4" descr="Screen Clipping">
            <a:extLst>
              <a:ext uri="{FF2B5EF4-FFF2-40B4-BE49-F238E27FC236}">
                <a16:creationId xmlns:a16="http://schemas.microsoft.com/office/drawing/2014/main" id="{D650F308-4A8F-4D45-B33F-E46DA8D17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4535" y="1731687"/>
            <a:ext cx="4535591" cy="1311764"/>
          </a:xfrm>
          <a:prstGeom prst="rect">
            <a:avLst/>
          </a:prstGeom>
        </p:spPr>
      </p:pic>
      <p:pic>
        <p:nvPicPr>
          <p:cNvPr id="7" name="Picture 6" descr="Screen Clipping">
            <a:extLst>
              <a:ext uri="{FF2B5EF4-FFF2-40B4-BE49-F238E27FC236}">
                <a16:creationId xmlns:a16="http://schemas.microsoft.com/office/drawing/2014/main" id="{12E7C5D4-096E-42A0-8E0D-5F2FE4CD3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535" y="3445051"/>
            <a:ext cx="2949596" cy="837340"/>
          </a:xfrm>
          <a:prstGeom prst="rect">
            <a:avLst/>
          </a:prstGeom>
        </p:spPr>
      </p:pic>
    </p:spTree>
    <p:extLst>
      <p:ext uri="{BB962C8B-B14F-4D97-AF65-F5344CB8AC3E}">
        <p14:creationId xmlns:p14="http://schemas.microsoft.com/office/powerpoint/2010/main" val="3054895660"/>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8B4E5-48B0-4D67-89E5-4CEDB5574BB6}"/>
              </a:ext>
            </a:extLst>
          </p:cNvPr>
          <p:cNvSpPr>
            <a:spLocks noGrp="1"/>
          </p:cNvSpPr>
          <p:nvPr>
            <p:ph type="title"/>
          </p:nvPr>
        </p:nvSpPr>
        <p:spPr/>
        <p:txBody>
          <a:bodyPr/>
          <a:lstStyle/>
          <a:p>
            <a:r>
              <a:rPr lang="en-US" dirty="0"/>
              <a:t>Torque calculations – case 2</a:t>
            </a:r>
          </a:p>
        </p:txBody>
      </p:sp>
      <p:sp>
        <p:nvSpPr>
          <p:cNvPr id="3" name="Content Placeholder 2">
            <a:extLst>
              <a:ext uri="{FF2B5EF4-FFF2-40B4-BE49-F238E27FC236}">
                <a16:creationId xmlns:a16="http://schemas.microsoft.com/office/drawing/2014/main" id="{C57A9537-ED7C-4B6E-A6FD-AE3E9F32B94F}"/>
              </a:ext>
            </a:extLst>
          </p:cNvPr>
          <p:cNvSpPr>
            <a:spLocks noGrp="1"/>
          </p:cNvSpPr>
          <p:nvPr>
            <p:ph idx="1"/>
          </p:nvPr>
        </p:nvSpPr>
        <p:spPr>
          <a:xfrm>
            <a:off x="1847581" y="1248566"/>
            <a:ext cx="9985028" cy="5206825"/>
          </a:xfrm>
        </p:spPr>
        <p:txBody>
          <a:bodyPr/>
          <a:lstStyle/>
          <a:p>
            <a:r>
              <a:rPr lang="en-US" dirty="0"/>
              <a:t>For this case, the equations need to be “closed” by using an estimate</a:t>
            </a:r>
          </a:p>
          <a:p>
            <a:r>
              <a:rPr lang="en-US" dirty="0"/>
              <a:t>Governing equations</a:t>
            </a:r>
          </a:p>
          <a:p>
            <a:endParaRPr lang="en-US" dirty="0"/>
          </a:p>
          <a:p>
            <a:endParaRPr lang="en-US" dirty="0"/>
          </a:p>
          <a:p>
            <a:endParaRPr lang="en-US" dirty="0"/>
          </a:p>
          <a:p>
            <a:r>
              <a:rPr lang="en-US" dirty="0"/>
              <a:t>Constraints</a:t>
            </a:r>
          </a:p>
          <a:p>
            <a:endParaRPr lang="en-US" dirty="0"/>
          </a:p>
          <a:p>
            <a:endParaRPr lang="en-US" dirty="0"/>
          </a:p>
          <a:p>
            <a:endParaRPr lang="en-US" dirty="0"/>
          </a:p>
          <a:p>
            <a:r>
              <a:rPr lang="en-US" dirty="0"/>
              <a:t>Closing equation is chosen as N</a:t>
            </a:r>
            <a:r>
              <a:rPr lang="en-US" baseline="-25000" dirty="0"/>
              <a:t>2</a:t>
            </a:r>
            <a:r>
              <a:rPr lang="en-US" dirty="0"/>
              <a:t>=0.5*W which is a reasonable estimate</a:t>
            </a:r>
          </a:p>
          <a:p>
            <a:r>
              <a:rPr lang="en-US" dirty="0"/>
              <a:t>Max. torque = 385 N-m (from </a:t>
            </a:r>
            <a:r>
              <a:rPr lang="en-US" dirty="0" err="1"/>
              <a:t>Scilab</a:t>
            </a:r>
            <a:r>
              <a:rPr lang="en-US" dirty="0"/>
              <a:t> program)</a:t>
            </a:r>
          </a:p>
        </p:txBody>
      </p:sp>
      <p:pic>
        <p:nvPicPr>
          <p:cNvPr id="5" name="Picture 4" descr="Screen Clipping">
            <a:extLst>
              <a:ext uri="{FF2B5EF4-FFF2-40B4-BE49-F238E27FC236}">
                <a16:creationId xmlns:a16="http://schemas.microsoft.com/office/drawing/2014/main" id="{5065D846-F25E-4F91-8EB8-ABAB92D76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1122" y="2068836"/>
            <a:ext cx="6630854" cy="1340405"/>
          </a:xfrm>
          <a:prstGeom prst="rect">
            <a:avLst/>
          </a:prstGeom>
        </p:spPr>
      </p:pic>
      <p:pic>
        <p:nvPicPr>
          <p:cNvPr id="7" name="Picture 6" descr="Screen Clipping">
            <a:extLst>
              <a:ext uri="{FF2B5EF4-FFF2-40B4-BE49-F238E27FC236}">
                <a16:creationId xmlns:a16="http://schemas.microsoft.com/office/drawing/2014/main" id="{EB855525-8C53-4606-A7F1-133C36FC5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0679" y="3860604"/>
            <a:ext cx="3113569" cy="1311897"/>
          </a:xfrm>
          <a:prstGeom prst="rect">
            <a:avLst/>
          </a:prstGeom>
        </p:spPr>
      </p:pic>
    </p:spTree>
    <p:extLst>
      <p:ext uri="{BB962C8B-B14F-4D97-AF65-F5344CB8AC3E}">
        <p14:creationId xmlns:p14="http://schemas.microsoft.com/office/powerpoint/2010/main" val="4080379138"/>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74259-02E8-4047-8ACA-898033687517}"/>
              </a:ext>
            </a:extLst>
          </p:cNvPr>
          <p:cNvSpPr>
            <a:spLocks noGrp="1"/>
          </p:cNvSpPr>
          <p:nvPr>
            <p:ph type="title"/>
          </p:nvPr>
        </p:nvSpPr>
        <p:spPr/>
        <p:txBody>
          <a:bodyPr/>
          <a:lstStyle/>
          <a:p>
            <a:r>
              <a:rPr lang="en-US" dirty="0"/>
              <a:t>Torque calculations – case 3</a:t>
            </a:r>
          </a:p>
        </p:txBody>
      </p:sp>
      <p:sp>
        <p:nvSpPr>
          <p:cNvPr id="3" name="Content Placeholder 2">
            <a:extLst>
              <a:ext uri="{FF2B5EF4-FFF2-40B4-BE49-F238E27FC236}">
                <a16:creationId xmlns:a16="http://schemas.microsoft.com/office/drawing/2014/main" id="{529C3C1F-3594-431D-94EC-604680F32FD7}"/>
              </a:ext>
            </a:extLst>
          </p:cNvPr>
          <p:cNvSpPr>
            <a:spLocks noGrp="1"/>
          </p:cNvSpPr>
          <p:nvPr>
            <p:ph idx="1"/>
          </p:nvPr>
        </p:nvSpPr>
        <p:spPr>
          <a:xfrm>
            <a:off x="1847581" y="1378424"/>
            <a:ext cx="9657031" cy="5049672"/>
          </a:xfrm>
        </p:spPr>
        <p:txBody>
          <a:bodyPr/>
          <a:lstStyle/>
          <a:p>
            <a:r>
              <a:rPr lang="en-US" dirty="0"/>
              <a:t>Governing equations</a:t>
            </a:r>
          </a:p>
          <a:p>
            <a:endParaRPr lang="en-US" dirty="0"/>
          </a:p>
          <a:p>
            <a:endParaRPr lang="en-US" dirty="0"/>
          </a:p>
          <a:p>
            <a:endParaRPr lang="en-US" dirty="0"/>
          </a:p>
          <a:p>
            <a:r>
              <a:rPr lang="en-US" dirty="0"/>
              <a:t>Constraints</a:t>
            </a:r>
          </a:p>
          <a:p>
            <a:endParaRPr lang="en-US" dirty="0"/>
          </a:p>
          <a:p>
            <a:endParaRPr lang="en-US" dirty="0"/>
          </a:p>
          <a:p>
            <a:endParaRPr lang="en-US" dirty="0"/>
          </a:p>
          <a:p>
            <a:endParaRPr lang="en-US" dirty="0"/>
          </a:p>
          <a:p>
            <a:r>
              <a:rPr lang="en-US" dirty="0"/>
              <a:t>Closure equation : N</a:t>
            </a:r>
            <a:r>
              <a:rPr lang="en-US" baseline="-25000" dirty="0"/>
              <a:t>2</a:t>
            </a:r>
            <a:r>
              <a:rPr lang="en-US" dirty="0"/>
              <a:t>=0.5*W</a:t>
            </a:r>
          </a:p>
          <a:p>
            <a:r>
              <a:rPr lang="en-US" dirty="0"/>
              <a:t>Max. torque = 475 N-m (from </a:t>
            </a:r>
            <a:r>
              <a:rPr lang="en-US" dirty="0" err="1"/>
              <a:t>Scilab</a:t>
            </a:r>
            <a:r>
              <a:rPr lang="en-US" dirty="0"/>
              <a:t> program) </a:t>
            </a:r>
          </a:p>
        </p:txBody>
      </p:sp>
      <p:pic>
        <p:nvPicPr>
          <p:cNvPr id="5" name="Picture 4" descr="Screen Clipping">
            <a:extLst>
              <a:ext uri="{FF2B5EF4-FFF2-40B4-BE49-F238E27FC236}">
                <a16:creationId xmlns:a16="http://schemas.microsoft.com/office/drawing/2014/main" id="{30E549C9-7F49-4109-9D6B-AAAC31A6E0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146" y="1758070"/>
            <a:ext cx="7987900" cy="1397244"/>
          </a:xfrm>
          <a:prstGeom prst="rect">
            <a:avLst/>
          </a:prstGeom>
        </p:spPr>
      </p:pic>
      <p:pic>
        <p:nvPicPr>
          <p:cNvPr id="7" name="Picture 6" descr="Screen Clipping">
            <a:extLst>
              <a:ext uri="{FF2B5EF4-FFF2-40B4-BE49-F238E27FC236}">
                <a16:creationId xmlns:a16="http://schemas.microsoft.com/office/drawing/2014/main" id="{5DAF0A38-E877-4695-B7BE-1EA2435F7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221" y="3534960"/>
            <a:ext cx="3592639" cy="1438369"/>
          </a:xfrm>
          <a:prstGeom prst="rect">
            <a:avLst/>
          </a:prstGeom>
        </p:spPr>
      </p:pic>
    </p:spTree>
    <p:extLst>
      <p:ext uri="{BB962C8B-B14F-4D97-AF65-F5344CB8AC3E}">
        <p14:creationId xmlns:p14="http://schemas.microsoft.com/office/powerpoint/2010/main" val="440170662"/>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6FED-8F2A-491D-B480-FEE6066140A1}"/>
              </a:ext>
            </a:extLst>
          </p:cNvPr>
          <p:cNvSpPr>
            <a:spLocks noGrp="1"/>
          </p:cNvSpPr>
          <p:nvPr>
            <p:ph type="title"/>
          </p:nvPr>
        </p:nvSpPr>
        <p:spPr/>
        <p:txBody>
          <a:bodyPr>
            <a:normAutofit/>
          </a:bodyPr>
          <a:lstStyle/>
          <a:p>
            <a:r>
              <a:rPr lang="en-US" dirty="0"/>
              <a:t>Torque calculations – summary</a:t>
            </a:r>
          </a:p>
        </p:txBody>
      </p:sp>
      <p:sp>
        <p:nvSpPr>
          <p:cNvPr id="3" name="Content Placeholder 2">
            <a:extLst>
              <a:ext uri="{FF2B5EF4-FFF2-40B4-BE49-F238E27FC236}">
                <a16:creationId xmlns:a16="http://schemas.microsoft.com/office/drawing/2014/main" id="{B2EA000C-9A60-4883-8092-2F939B771EA8}"/>
              </a:ext>
            </a:extLst>
          </p:cNvPr>
          <p:cNvSpPr>
            <a:spLocks noGrp="1"/>
          </p:cNvSpPr>
          <p:nvPr>
            <p:ph idx="1"/>
          </p:nvPr>
        </p:nvSpPr>
        <p:spPr>
          <a:xfrm>
            <a:off x="1847581" y="1392072"/>
            <a:ext cx="9930437" cy="4926841"/>
          </a:xfrm>
        </p:spPr>
        <p:txBody>
          <a:bodyPr/>
          <a:lstStyle/>
          <a:p>
            <a:r>
              <a:rPr lang="en-US" dirty="0"/>
              <a:t>Case with friction acting on both vertical faces is not considered due to complexity involved in getting another closure equation</a:t>
            </a:r>
          </a:p>
          <a:p>
            <a:r>
              <a:rPr lang="en-US" dirty="0"/>
              <a:t>But since torque in case 1 (no friction from any vertical wall) is more that torque in case 2 (friction from only back vertical wall), it can be assumed that when friction acts on both walls, torque will be less that case 3 (friction from only front vertical wall)</a:t>
            </a:r>
          </a:p>
          <a:p>
            <a:r>
              <a:rPr lang="en-US" dirty="0"/>
              <a:t>Hence, overall Max. torque is considered to be about 480 N-m</a:t>
            </a:r>
          </a:p>
        </p:txBody>
      </p:sp>
    </p:spTree>
    <p:extLst>
      <p:ext uri="{BB962C8B-B14F-4D97-AF65-F5344CB8AC3E}">
        <p14:creationId xmlns:p14="http://schemas.microsoft.com/office/powerpoint/2010/main" val="1075141325"/>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709D4-CF0D-4231-A456-0264CEBDC063}"/>
              </a:ext>
            </a:extLst>
          </p:cNvPr>
          <p:cNvSpPr>
            <a:spLocks noGrp="1"/>
          </p:cNvSpPr>
          <p:nvPr>
            <p:ph type="title"/>
          </p:nvPr>
        </p:nvSpPr>
        <p:spPr>
          <a:xfrm>
            <a:off x="2614094" y="2232922"/>
            <a:ext cx="8915399" cy="1468800"/>
          </a:xfrm>
        </p:spPr>
        <p:txBody>
          <a:bodyPr>
            <a:normAutofit/>
          </a:bodyPr>
          <a:lstStyle/>
          <a:p>
            <a:r>
              <a:rPr lang="en-US" sz="4400" dirty="0"/>
              <a:t>	Product overall design</a:t>
            </a:r>
          </a:p>
        </p:txBody>
      </p:sp>
    </p:spTree>
    <p:extLst>
      <p:ext uri="{BB962C8B-B14F-4D97-AF65-F5344CB8AC3E}">
        <p14:creationId xmlns:p14="http://schemas.microsoft.com/office/powerpoint/2010/main" val="1046854090"/>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4A735-3F40-4814-AE63-F3E960188907}"/>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7D44289A-A6BE-4239-974A-527DABCE93A7}"/>
              </a:ext>
            </a:extLst>
          </p:cNvPr>
          <p:cNvSpPr>
            <a:spLocks noGrp="1"/>
          </p:cNvSpPr>
          <p:nvPr>
            <p:ph idx="1"/>
          </p:nvPr>
        </p:nvSpPr>
        <p:spPr/>
        <p:txBody>
          <a:bodyPr/>
          <a:lstStyle/>
          <a:p>
            <a:pPr marL="0" lvl="0" indent="0">
              <a:spcBef>
                <a:spcPts val="0"/>
              </a:spcBef>
              <a:buNone/>
            </a:pPr>
            <a:r>
              <a:rPr lang="en-IN" b="1" dirty="0"/>
              <a:t>Abstract </a:t>
            </a:r>
            <a:r>
              <a:rPr lang="en-IN" dirty="0"/>
              <a:t>: There is a large segment of population having disability in movement and cannot access stairs due to the functionality limitations of wheelchairs in climbing and descending stairs. The existing stair climbing wheelchairs are not affordable due to their high costs. Our aim is to design a completely passive stair climbing wheelchair which will be powered by a companion and can climb stairs in the range of width (15-30cm) and height(up to 20 cm).We aim to reduce the cost </a:t>
            </a:r>
            <a:r>
              <a:rPr lang="en-IN" dirty="0" err="1"/>
              <a:t>upto</a:t>
            </a:r>
            <a:r>
              <a:rPr lang="en-IN" dirty="0"/>
              <a:t> 80%</a:t>
            </a:r>
          </a:p>
          <a:p>
            <a:pPr marL="0" lvl="0" indent="0">
              <a:spcBef>
                <a:spcPts val="0"/>
              </a:spcBef>
              <a:buNone/>
            </a:pPr>
            <a:endParaRPr lang="en-IN" dirty="0"/>
          </a:p>
          <a:p>
            <a:pPr marL="0" lvl="0" indent="0">
              <a:spcBef>
                <a:spcPts val="0"/>
              </a:spcBef>
              <a:buNone/>
            </a:pPr>
            <a:r>
              <a:rPr lang="en-IN" dirty="0"/>
              <a:t>Proof of concept: We have built a prototype to demonstrate the stair climbing mechanism .It can ascend stairs of width 15-25 cm and height </a:t>
            </a:r>
            <a:r>
              <a:rPr lang="en-IN" dirty="0" err="1"/>
              <a:t>upto</a:t>
            </a:r>
            <a:r>
              <a:rPr lang="en-IN" dirty="0"/>
              <a:t> 15cm</a:t>
            </a:r>
          </a:p>
          <a:p>
            <a:pPr marL="0" lvl="0" indent="0">
              <a:spcBef>
                <a:spcPts val="0"/>
              </a:spcBef>
              <a:buNone/>
            </a:pPr>
            <a:endParaRPr lang="en-IN" dirty="0"/>
          </a:p>
        </p:txBody>
      </p:sp>
    </p:spTree>
    <p:extLst>
      <p:ext uri="{BB962C8B-B14F-4D97-AF65-F5344CB8AC3E}">
        <p14:creationId xmlns:p14="http://schemas.microsoft.com/office/powerpoint/2010/main" val="3039359327"/>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txBox="1">
            <a:spLocks noGrp="1"/>
          </p:cNvSpPr>
          <p:nvPr>
            <p:ph type="title"/>
          </p:nvPr>
        </p:nvSpPr>
        <p:spPr>
          <a:xfrm>
            <a:off x="1741239" y="488145"/>
            <a:ext cx="4217100" cy="688800"/>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262626"/>
              </a:buClr>
              <a:buSzPct val="25000"/>
              <a:buFont typeface="Century Gothic"/>
              <a:buNone/>
            </a:pPr>
            <a:r>
              <a:rPr lang="en-IN">
                <a:latin typeface="Century Gothic"/>
                <a:ea typeface="Century Gothic"/>
                <a:cs typeface="Century Gothic"/>
                <a:sym typeface="Century Gothic"/>
              </a:rPr>
              <a:t>Wheels design</a:t>
            </a:r>
          </a:p>
        </p:txBody>
      </p:sp>
      <p:sp>
        <p:nvSpPr>
          <p:cNvPr id="729" name="Shape 729"/>
          <p:cNvSpPr txBox="1">
            <a:spLocks noGrp="1"/>
          </p:cNvSpPr>
          <p:nvPr>
            <p:ph type="body" idx="1"/>
          </p:nvPr>
        </p:nvSpPr>
        <p:spPr>
          <a:xfrm>
            <a:off x="1240550" y="1496575"/>
            <a:ext cx="6255600" cy="2193000"/>
          </a:xfrm>
          <a:prstGeom prst="rect">
            <a:avLst/>
          </a:prstGeom>
          <a:noFill/>
          <a:ln>
            <a:noFill/>
          </a:ln>
        </p:spPr>
        <p:txBody>
          <a:bodyPr wrap="square" lIns="91425" tIns="45700" rIns="91425" bIns="45700" anchor="t" anchorCtr="0">
            <a:noAutofit/>
          </a:bodyPr>
          <a:lstStyle/>
          <a:p>
            <a:pPr marL="342900" marR="0" lvl="0" indent="-355600" algn="l" rtl="0">
              <a:spcBef>
                <a:spcPts val="0"/>
              </a:spcBef>
              <a:spcAft>
                <a:spcPts val="0"/>
              </a:spcAft>
              <a:buClr>
                <a:schemeClr val="accent1"/>
              </a:buClr>
              <a:buSzPct val="100000"/>
              <a:buFont typeface="Noto Sans Symbols"/>
              <a:buChar char="•"/>
            </a:pPr>
            <a:r>
              <a:rPr lang="en-IN" b="0" i="0" u="none" strike="noStrike" cap="none">
                <a:solidFill>
                  <a:srgbClr val="3F3F3F"/>
                </a:solidFill>
                <a:latin typeface="Century Gothic"/>
                <a:ea typeface="Century Gothic"/>
                <a:cs typeface="Century Gothic"/>
                <a:sym typeface="Century Gothic"/>
              </a:rPr>
              <a:t>Mechanism for climbing/descending</a:t>
            </a:r>
          </a:p>
          <a:p>
            <a:pPr marL="749300" marR="0" lvl="1" indent="-317500" algn="l" rtl="0">
              <a:spcBef>
                <a:spcPts val="1100"/>
              </a:spcBef>
              <a:spcAft>
                <a:spcPts val="0"/>
              </a:spcAft>
              <a:buClr>
                <a:schemeClr val="accent1"/>
              </a:buClr>
              <a:buSzPct val="100000"/>
              <a:buFont typeface="Noto Sans Symbols"/>
              <a:buChar char="•"/>
            </a:pPr>
            <a:r>
              <a:rPr lang="en-IN" sz="2000" b="0" i="0" u="none" strike="noStrike" cap="none">
                <a:solidFill>
                  <a:srgbClr val="3F3F3F"/>
                </a:solidFill>
                <a:latin typeface="Century Gothic"/>
                <a:ea typeface="Century Gothic"/>
                <a:cs typeface="Century Gothic"/>
                <a:sym typeface="Century Gothic"/>
              </a:rPr>
              <a:t>“Plus” shaped links: four arms with </a:t>
            </a:r>
            <a:r>
              <a:rPr lang="en-IN" sz="2000" b="1" i="0" u="none" strike="noStrike" cap="none">
                <a:solidFill>
                  <a:srgbClr val="3F3F3F"/>
                </a:solidFill>
                <a:latin typeface="Century Gothic"/>
                <a:ea typeface="Century Gothic"/>
                <a:cs typeface="Century Gothic"/>
                <a:sym typeface="Century Gothic"/>
              </a:rPr>
              <a:t>fixed</a:t>
            </a:r>
            <a:r>
              <a:rPr lang="en-IN" sz="2000" b="0" i="0" u="none" strike="noStrike" cap="none">
                <a:solidFill>
                  <a:srgbClr val="3F3F3F"/>
                </a:solidFill>
                <a:latin typeface="Century Gothic"/>
                <a:ea typeface="Century Gothic"/>
                <a:cs typeface="Century Gothic"/>
                <a:sym typeface="Century Gothic"/>
              </a:rPr>
              <a:t> circular </a:t>
            </a:r>
            <a:r>
              <a:rPr lang="en-IN" sz="2000"/>
              <a:t>wheels at ends</a:t>
            </a:r>
          </a:p>
          <a:p>
            <a:pPr marL="749300" marR="0" lvl="1" indent="-317500" algn="l" rtl="0">
              <a:spcBef>
                <a:spcPts val="1100"/>
              </a:spcBef>
              <a:spcAft>
                <a:spcPts val="0"/>
              </a:spcAft>
              <a:buClr>
                <a:schemeClr val="accent1"/>
              </a:buClr>
              <a:buSzPct val="100000"/>
              <a:buFont typeface="Noto Sans Symbols"/>
              <a:buChar char="•"/>
            </a:pPr>
            <a:r>
              <a:rPr lang="en-IN" sz="2000"/>
              <a:t>Diameter of the  circular wheels - 15cm</a:t>
            </a:r>
          </a:p>
          <a:p>
            <a:pPr marL="749300" marR="0" lvl="1" indent="-292100" algn="l" rtl="0">
              <a:spcBef>
                <a:spcPts val="1100"/>
              </a:spcBef>
              <a:spcAft>
                <a:spcPts val="0"/>
              </a:spcAft>
              <a:buClr>
                <a:schemeClr val="accent1"/>
              </a:buClr>
              <a:buSzPct val="80000"/>
              <a:buFont typeface="Noto Sans Symbols"/>
              <a:buChar char="•"/>
            </a:pPr>
            <a:r>
              <a:rPr lang="en-IN" sz="2000"/>
              <a:t>Length of the link from end to end - 50cm</a:t>
            </a:r>
            <a:r>
              <a:rPr lang="en-IN" sz="1600"/>
              <a:t> </a:t>
            </a:r>
          </a:p>
        </p:txBody>
      </p:sp>
      <p:pic>
        <p:nvPicPr>
          <p:cNvPr id="730" name="Shape 730"/>
          <p:cNvPicPr preferRelativeResize="0"/>
          <p:nvPr/>
        </p:nvPicPr>
        <p:blipFill rotWithShape="1">
          <a:blip r:embed="rId3">
            <a:alphaModFix/>
          </a:blip>
          <a:srcRect/>
          <a:stretch/>
        </p:blipFill>
        <p:spPr>
          <a:xfrm>
            <a:off x="7496159" y="488245"/>
            <a:ext cx="2584500" cy="2533500"/>
          </a:xfrm>
          <a:prstGeom prst="rect">
            <a:avLst/>
          </a:prstGeom>
          <a:noFill/>
          <a:ln>
            <a:noFill/>
          </a:ln>
        </p:spPr>
      </p:pic>
      <p:pic>
        <p:nvPicPr>
          <p:cNvPr id="731" name="Shape 731"/>
          <p:cNvPicPr preferRelativeResize="0"/>
          <p:nvPr/>
        </p:nvPicPr>
        <p:blipFill rotWithShape="1">
          <a:blip r:embed="rId4">
            <a:alphaModFix/>
          </a:blip>
          <a:srcRect/>
          <a:stretch/>
        </p:blipFill>
        <p:spPr>
          <a:xfrm>
            <a:off x="10246711" y="488246"/>
            <a:ext cx="1817700" cy="2533500"/>
          </a:xfrm>
          <a:prstGeom prst="rect">
            <a:avLst/>
          </a:prstGeom>
          <a:noFill/>
          <a:ln>
            <a:noFill/>
          </a:ln>
        </p:spPr>
      </p:pic>
      <p:sp>
        <p:nvSpPr>
          <p:cNvPr id="732" name="Shape 732"/>
          <p:cNvSpPr txBox="1"/>
          <p:nvPr/>
        </p:nvSpPr>
        <p:spPr>
          <a:xfrm>
            <a:off x="1240550" y="4009200"/>
            <a:ext cx="6255600" cy="2397900"/>
          </a:xfrm>
          <a:prstGeom prst="rect">
            <a:avLst/>
          </a:prstGeom>
          <a:noFill/>
          <a:ln>
            <a:noFill/>
          </a:ln>
        </p:spPr>
        <p:txBody>
          <a:bodyPr wrap="square" lIns="121900" tIns="60925" rIns="121900" bIns="60925" anchor="t" anchorCtr="0">
            <a:noAutofit/>
          </a:bodyPr>
          <a:lstStyle/>
          <a:p>
            <a:pPr marL="457200" marR="0" lvl="0" indent="-431800" algn="l" rtl="0">
              <a:spcBef>
                <a:spcPts val="0"/>
              </a:spcBef>
              <a:spcAft>
                <a:spcPts val="0"/>
              </a:spcAft>
              <a:buClr>
                <a:srgbClr val="A53010"/>
              </a:buClr>
              <a:buSzPct val="100000"/>
              <a:buFont typeface="Noto Sans Symbols"/>
              <a:buChar char="•"/>
            </a:pPr>
            <a:r>
              <a:rPr lang="en-IN" sz="2000">
                <a:solidFill>
                  <a:srgbClr val="3F3F3F"/>
                </a:solidFill>
                <a:latin typeface="Century Gothic"/>
                <a:ea typeface="Century Gothic"/>
                <a:cs typeface="Century Gothic"/>
                <a:sym typeface="Century Gothic"/>
              </a:rPr>
              <a:t>Switching between stair climbing and ground motion</a:t>
            </a:r>
          </a:p>
          <a:p>
            <a:pPr marL="990600" marR="0" lvl="1" indent="-368300" algn="l" rtl="0">
              <a:spcBef>
                <a:spcPts val="1300"/>
              </a:spcBef>
              <a:spcAft>
                <a:spcPts val="0"/>
              </a:spcAft>
              <a:buClr>
                <a:srgbClr val="A53010"/>
              </a:buClr>
              <a:buSzPct val="100000"/>
              <a:buFont typeface="Noto Sans Symbols"/>
              <a:buChar char="•"/>
            </a:pPr>
            <a:r>
              <a:rPr lang="en-IN" sz="2000" b="0" i="0" u="none" strike="noStrike" cap="none">
                <a:solidFill>
                  <a:srgbClr val="3F3F3F"/>
                </a:solidFill>
                <a:latin typeface="Century Gothic"/>
                <a:ea typeface="Century Gothic"/>
                <a:cs typeface="Century Gothic"/>
                <a:sym typeface="Century Gothic"/>
              </a:rPr>
              <a:t>Adjustable height wheels at the back</a:t>
            </a:r>
          </a:p>
          <a:p>
            <a:pPr marL="990600" marR="0" lvl="1" indent="-368300" algn="l" rtl="0">
              <a:spcBef>
                <a:spcPts val="1300"/>
              </a:spcBef>
              <a:spcAft>
                <a:spcPts val="0"/>
              </a:spcAft>
              <a:buClr>
                <a:srgbClr val="A53010"/>
              </a:buClr>
              <a:buSzPct val="100000"/>
              <a:buFont typeface="Noto Sans Symbols"/>
              <a:buChar char="•"/>
            </a:pPr>
            <a:r>
              <a:rPr lang="en-IN" sz="2000" b="0" i="0" u="none" strike="noStrike" cap="none">
                <a:solidFill>
                  <a:srgbClr val="3F3F3F"/>
                </a:solidFill>
                <a:latin typeface="Century Gothic"/>
                <a:ea typeface="Century Gothic"/>
                <a:cs typeface="Century Gothic"/>
                <a:sym typeface="Century Gothic"/>
              </a:rPr>
              <a:t>Spring loaded wheels at the front</a:t>
            </a:r>
          </a:p>
        </p:txBody>
      </p:sp>
      <p:pic>
        <p:nvPicPr>
          <p:cNvPr id="733" name="Shape 733"/>
          <p:cNvPicPr preferRelativeResize="0"/>
          <p:nvPr/>
        </p:nvPicPr>
        <p:blipFill rotWithShape="1">
          <a:blip r:embed="rId5">
            <a:alphaModFix/>
          </a:blip>
          <a:srcRect/>
          <a:stretch/>
        </p:blipFill>
        <p:spPr>
          <a:xfrm rot="-5400000">
            <a:off x="8837914" y="4399592"/>
            <a:ext cx="1051500" cy="3303300"/>
          </a:xfrm>
          <a:prstGeom prst="rect">
            <a:avLst/>
          </a:prstGeom>
          <a:noFill/>
          <a:ln>
            <a:noFill/>
          </a:ln>
        </p:spPr>
      </p:pic>
      <p:pic>
        <p:nvPicPr>
          <p:cNvPr id="734" name="Shape 734"/>
          <p:cNvPicPr preferRelativeResize="0"/>
          <p:nvPr/>
        </p:nvPicPr>
        <p:blipFill rotWithShape="1">
          <a:blip r:embed="rId6">
            <a:alphaModFix/>
          </a:blip>
          <a:srcRect/>
          <a:stretch/>
        </p:blipFill>
        <p:spPr>
          <a:xfrm>
            <a:off x="7710006" y="3301779"/>
            <a:ext cx="3307200" cy="1943700"/>
          </a:xfrm>
          <a:prstGeom prst="rect">
            <a:avLst/>
          </a:prstGeom>
          <a:noFill/>
          <a:ln>
            <a:noFill/>
          </a:ln>
        </p:spPr>
      </p:pic>
      <p:sp>
        <p:nvSpPr>
          <p:cNvPr id="735" name="Shape 735"/>
          <p:cNvSpPr txBox="1"/>
          <p:nvPr/>
        </p:nvSpPr>
        <p:spPr>
          <a:xfrm>
            <a:off x="11015205" y="5917559"/>
            <a:ext cx="1292100" cy="410400"/>
          </a:xfrm>
          <a:prstGeom prst="rect">
            <a:avLst/>
          </a:prstGeom>
          <a:noFill/>
          <a:ln>
            <a:noFill/>
          </a:ln>
        </p:spPr>
        <p:txBody>
          <a:bodyPr wrap="square" lIns="121900" tIns="60925" rIns="121900" bIns="60925" anchor="t" anchorCtr="0">
            <a:noAutofit/>
          </a:bodyPr>
          <a:lstStyle/>
          <a:p>
            <a:pPr marL="0" marR="0" lvl="0" indent="0" algn="l" rtl="0">
              <a:spcBef>
                <a:spcPts val="0"/>
              </a:spcBef>
              <a:buSzPct val="25000"/>
              <a:buNone/>
            </a:pPr>
            <a:r>
              <a:rPr lang="en-IN" sz="1900" u="sng">
                <a:solidFill>
                  <a:srgbClr val="FB4A18"/>
                </a:solidFill>
                <a:latin typeface="Century Gothic"/>
                <a:ea typeface="Century Gothic"/>
                <a:cs typeface="Century Gothic"/>
                <a:sym typeface="Century Gothic"/>
                <a:hlinkClick r:id="rId7"/>
              </a:rPr>
              <a:t>Source</a:t>
            </a:r>
          </a:p>
        </p:txBody>
      </p:sp>
      <p:sp>
        <p:nvSpPr>
          <p:cNvPr id="736" name="Shape 736"/>
          <p:cNvSpPr txBox="1"/>
          <p:nvPr/>
        </p:nvSpPr>
        <p:spPr>
          <a:xfrm>
            <a:off x="11015196" y="4068379"/>
            <a:ext cx="1292100" cy="410400"/>
          </a:xfrm>
          <a:prstGeom prst="rect">
            <a:avLst/>
          </a:prstGeom>
          <a:noFill/>
          <a:ln>
            <a:noFill/>
          </a:ln>
        </p:spPr>
        <p:txBody>
          <a:bodyPr wrap="square" lIns="121900" tIns="60925" rIns="121900" bIns="60925" anchor="t" anchorCtr="0">
            <a:noAutofit/>
          </a:bodyPr>
          <a:lstStyle/>
          <a:p>
            <a:pPr marL="0" marR="0" lvl="0" indent="0" algn="l" rtl="0">
              <a:spcBef>
                <a:spcPts val="0"/>
              </a:spcBef>
              <a:buSzPct val="25000"/>
              <a:buNone/>
            </a:pPr>
            <a:r>
              <a:rPr lang="en-IN" sz="1900" u="sng">
                <a:solidFill>
                  <a:srgbClr val="FB4A18"/>
                </a:solidFill>
                <a:latin typeface="Century Gothic"/>
                <a:ea typeface="Century Gothic"/>
                <a:cs typeface="Century Gothic"/>
                <a:sym typeface="Century Gothic"/>
                <a:hlinkClick r:id="rId8"/>
              </a:rPr>
              <a:t>Source</a:t>
            </a:r>
          </a:p>
        </p:txBody>
      </p:sp>
    </p:spTree>
    <p:extLst>
      <p:ext uri="{BB962C8B-B14F-4D97-AF65-F5344CB8AC3E}">
        <p14:creationId xmlns:p14="http://schemas.microsoft.com/office/powerpoint/2010/main" val="2569934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Shape 741"/>
          <p:cNvSpPr txBox="1">
            <a:spLocks noGrp="1"/>
          </p:cNvSpPr>
          <p:nvPr>
            <p:ph type="title"/>
          </p:nvPr>
        </p:nvSpPr>
        <p:spPr>
          <a:xfrm>
            <a:off x="2543474" y="429787"/>
            <a:ext cx="8911500" cy="818100"/>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262626"/>
              </a:buClr>
              <a:buSzPct val="25000"/>
              <a:buFont typeface="Century Gothic"/>
              <a:buNone/>
            </a:pPr>
            <a:r>
              <a:rPr lang="en-IN" sz="4000" b="0" i="0" u="none" strike="noStrike" cap="none">
                <a:solidFill>
                  <a:srgbClr val="262626"/>
                </a:solidFill>
                <a:latin typeface="Century Gothic"/>
                <a:ea typeface="Century Gothic"/>
                <a:cs typeface="Century Gothic"/>
                <a:sym typeface="Century Gothic"/>
              </a:rPr>
              <a:t>Torque transmission</a:t>
            </a:r>
          </a:p>
        </p:txBody>
      </p:sp>
      <p:sp>
        <p:nvSpPr>
          <p:cNvPr id="742" name="Shape 742"/>
          <p:cNvSpPr txBox="1">
            <a:spLocks noGrp="1"/>
          </p:cNvSpPr>
          <p:nvPr>
            <p:ph type="body" idx="1"/>
          </p:nvPr>
        </p:nvSpPr>
        <p:spPr>
          <a:xfrm>
            <a:off x="1251275" y="1247875"/>
            <a:ext cx="6975000" cy="5472900"/>
          </a:xfrm>
          <a:prstGeom prst="rect">
            <a:avLst/>
          </a:prstGeom>
          <a:noFill/>
          <a:ln>
            <a:noFill/>
          </a:ln>
        </p:spPr>
        <p:txBody>
          <a:bodyPr wrap="square" lIns="91425" tIns="45700" rIns="91425" bIns="45700" anchor="t" anchorCtr="0">
            <a:noAutofit/>
          </a:bodyPr>
          <a:lstStyle/>
          <a:p>
            <a:pPr marL="342900" marR="0" lvl="0" indent="-355600" algn="l" rtl="0">
              <a:spcBef>
                <a:spcPts val="0"/>
              </a:spcBef>
              <a:spcAft>
                <a:spcPts val="0"/>
              </a:spcAft>
              <a:buClr>
                <a:schemeClr val="accent1"/>
              </a:buClr>
              <a:buSzPct val="100000"/>
              <a:buFont typeface="Noto Sans Symbols"/>
              <a:buChar char="•"/>
            </a:pPr>
            <a:r>
              <a:rPr lang="en-IN" sz="2000" b="0" i="0" u="none" strike="noStrike" cap="none">
                <a:solidFill>
                  <a:srgbClr val="3F3F3F"/>
                </a:solidFill>
                <a:latin typeface="Century Gothic"/>
                <a:ea typeface="Century Gothic"/>
                <a:cs typeface="Century Gothic"/>
                <a:sym typeface="Century Gothic"/>
              </a:rPr>
              <a:t>User companion rotates </a:t>
            </a:r>
            <a:r>
              <a:rPr lang="en-IN" sz="2000"/>
              <a:t>the handle of length 50cm</a:t>
            </a:r>
          </a:p>
          <a:p>
            <a:pPr marL="342900" marR="0" lvl="0" indent="-355600" algn="l" rtl="0">
              <a:spcBef>
                <a:spcPts val="1100"/>
              </a:spcBef>
              <a:spcAft>
                <a:spcPts val="0"/>
              </a:spcAft>
              <a:buClr>
                <a:schemeClr val="accent1"/>
              </a:buClr>
              <a:buSzPct val="100000"/>
              <a:buFont typeface="Noto Sans Symbols"/>
              <a:buChar char="•"/>
            </a:pPr>
            <a:r>
              <a:rPr lang="en-IN" sz="2000" b="0" i="0" u="none" strike="noStrike" cap="none">
                <a:solidFill>
                  <a:srgbClr val="3F3F3F"/>
                </a:solidFill>
                <a:latin typeface="Century Gothic"/>
                <a:ea typeface="Century Gothic"/>
                <a:cs typeface="Century Gothic"/>
                <a:sym typeface="Century Gothic"/>
              </a:rPr>
              <a:t>Handle is connected</a:t>
            </a:r>
            <a:r>
              <a:rPr lang="en-IN" sz="2000"/>
              <a:t> to a shaft mounted on chassis of chair</a:t>
            </a:r>
          </a:p>
          <a:p>
            <a:pPr marL="342900" marR="0" lvl="0" indent="-355600" algn="l" rtl="0">
              <a:spcBef>
                <a:spcPts val="1100"/>
              </a:spcBef>
              <a:spcAft>
                <a:spcPts val="0"/>
              </a:spcAft>
              <a:buClr>
                <a:schemeClr val="accent1"/>
              </a:buClr>
              <a:buSzPct val="100000"/>
              <a:buFont typeface="Noto Sans Symbols"/>
              <a:buChar char="•"/>
            </a:pPr>
            <a:r>
              <a:rPr lang="en-IN" sz="2000"/>
              <a:t>Torque is transmitted from this shaft to gear input shaft through belt</a:t>
            </a:r>
          </a:p>
          <a:p>
            <a:pPr marL="342900" marR="0" lvl="0" indent="-355600" algn="l" rtl="0">
              <a:spcBef>
                <a:spcPts val="1100"/>
              </a:spcBef>
              <a:spcAft>
                <a:spcPts val="0"/>
              </a:spcAft>
              <a:buClr>
                <a:schemeClr val="accent1"/>
              </a:buClr>
              <a:buSzPct val="100000"/>
              <a:buFont typeface="Noto Sans Symbols"/>
              <a:buChar char="•"/>
            </a:pPr>
            <a:r>
              <a:rPr lang="en-IN" sz="2000" b="0" i="0" u="none" strike="noStrike" cap="none">
                <a:solidFill>
                  <a:srgbClr val="3F3F3F"/>
                </a:solidFill>
                <a:latin typeface="Century Gothic"/>
                <a:ea typeface="Century Gothic"/>
                <a:cs typeface="Century Gothic"/>
                <a:sym typeface="Century Gothic"/>
              </a:rPr>
              <a:t>Gear system(centered on back shaft) amplifies this torque</a:t>
            </a:r>
          </a:p>
          <a:p>
            <a:pPr marL="749300" marR="0" lvl="1" indent="-317500" algn="l" rtl="0">
              <a:spcBef>
                <a:spcPts val="1100"/>
              </a:spcBef>
              <a:spcAft>
                <a:spcPts val="0"/>
              </a:spcAft>
              <a:buClr>
                <a:schemeClr val="accent1"/>
              </a:buClr>
              <a:buSzPct val="100000"/>
              <a:buFont typeface="Noto Sans Symbols"/>
              <a:buChar char="•"/>
            </a:pPr>
            <a:r>
              <a:rPr lang="en-IN" sz="2000"/>
              <a:t>While ascending the handle is to be rotated clockwise and while descending, anticlockwise</a:t>
            </a:r>
          </a:p>
          <a:p>
            <a:pPr marL="749300" marR="0" lvl="1" indent="-317500" algn="l" rtl="0">
              <a:spcBef>
                <a:spcPts val="1100"/>
              </a:spcBef>
              <a:spcAft>
                <a:spcPts val="0"/>
              </a:spcAft>
              <a:buClr>
                <a:schemeClr val="accent1"/>
              </a:buClr>
              <a:buSzPct val="100000"/>
              <a:buFont typeface="Noto Sans Symbols"/>
              <a:buChar char="•"/>
            </a:pPr>
            <a:r>
              <a:rPr lang="en-IN" sz="2000"/>
              <a:t>There would be a break to gear output incase of emergencies</a:t>
            </a:r>
          </a:p>
          <a:p>
            <a:pPr marL="342900" marR="0" lvl="0" indent="-355600" algn="l" rtl="0">
              <a:spcBef>
                <a:spcPts val="1100"/>
              </a:spcBef>
              <a:spcAft>
                <a:spcPts val="0"/>
              </a:spcAft>
              <a:buClr>
                <a:schemeClr val="accent1"/>
              </a:buClr>
              <a:buSzPct val="100000"/>
              <a:buFont typeface="Noto Sans Symbols"/>
              <a:buChar char="•"/>
            </a:pPr>
            <a:r>
              <a:rPr lang="en-IN" sz="2000" b="0" i="0" u="none" strike="noStrike" cap="none">
                <a:solidFill>
                  <a:srgbClr val="3F3F3F"/>
                </a:solidFill>
                <a:latin typeface="Century Gothic"/>
                <a:ea typeface="Century Gothic"/>
                <a:cs typeface="Century Gothic"/>
                <a:sym typeface="Century Gothic"/>
              </a:rPr>
              <a:t>Output from gear is coupled to two shafts on which plus links are mounted</a:t>
            </a:r>
          </a:p>
          <a:p>
            <a:pPr marL="342900" marR="0" lvl="0" indent="-355600" algn="l" rtl="0">
              <a:spcBef>
                <a:spcPts val="1100"/>
              </a:spcBef>
              <a:spcAft>
                <a:spcPts val="0"/>
              </a:spcAft>
              <a:buClr>
                <a:schemeClr val="accent1"/>
              </a:buClr>
              <a:buSzPct val="100000"/>
              <a:buFont typeface="Noto Sans Symbols"/>
              <a:buChar char="•"/>
            </a:pPr>
            <a:r>
              <a:rPr lang="en-IN" sz="2000" b="0" i="0" u="none" strike="noStrike" cap="none">
                <a:solidFill>
                  <a:srgbClr val="3F3F3F"/>
                </a:solidFill>
                <a:latin typeface="Century Gothic"/>
                <a:ea typeface="Century Gothic"/>
                <a:cs typeface="Century Gothic"/>
                <a:sym typeface="Century Gothic"/>
              </a:rPr>
              <a:t>Back and front shafts coupled using a belt</a:t>
            </a:r>
          </a:p>
        </p:txBody>
      </p:sp>
      <p:pic>
        <p:nvPicPr>
          <p:cNvPr id="743" name="Shape 743"/>
          <p:cNvPicPr preferRelativeResize="0"/>
          <p:nvPr/>
        </p:nvPicPr>
        <p:blipFill rotWithShape="1">
          <a:blip r:embed="rId3">
            <a:alphaModFix/>
          </a:blip>
          <a:srcRect/>
          <a:stretch/>
        </p:blipFill>
        <p:spPr>
          <a:xfrm>
            <a:off x="8456467" y="4132063"/>
            <a:ext cx="3657300" cy="2588700"/>
          </a:xfrm>
          <a:prstGeom prst="rect">
            <a:avLst/>
          </a:prstGeom>
          <a:noFill/>
          <a:ln>
            <a:noFill/>
          </a:ln>
        </p:spPr>
      </p:pic>
      <p:pic>
        <p:nvPicPr>
          <p:cNvPr id="744" name="Shape 744"/>
          <p:cNvPicPr preferRelativeResize="0"/>
          <p:nvPr/>
        </p:nvPicPr>
        <p:blipFill rotWithShape="1">
          <a:blip r:embed="rId4">
            <a:alphaModFix/>
          </a:blip>
          <a:srcRect/>
          <a:stretch/>
        </p:blipFill>
        <p:spPr>
          <a:xfrm>
            <a:off x="8548874" y="1247882"/>
            <a:ext cx="3472500" cy="2733900"/>
          </a:xfrm>
          <a:prstGeom prst="rect">
            <a:avLst/>
          </a:prstGeom>
          <a:noFill/>
          <a:ln>
            <a:noFill/>
          </a:ln>
        </p:spPr>
      </p:pic>
    </p:spTree>
    <p:extLst>
      <p:ext uri="{BB962C8B-B14F-4D97-AF65-F5344CB8AC3E}">
        <p14:creationId xmlns:p14="http://schemas.microsoft.com/office/powerpoint/2010/main" val="3793428425"/>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Shape 749"/>
          <p:cNvSpPr txBox="1">
            <a:spLocks noGrp="1"/>
          </p:cNvSpPr>
          <p:nvPr>
            <p:ph type="title"/>
          </p:nvPr>
        </p:nvSpPr>
        <p:spPr>
          <a:xfrm>
            <a:off x="1847580" y="428296"/>
            <a:ext cx="9657300" cy="819900"/>
          </a:xfrm>
          <a:prstGeom prst="rect">
            <a:avLst/>
          </a:prstGeom>
          <a:noFill/>
          <a:ln>
            <a:noFill/>
          </a:ln>
        </p:spPr>
        <p:txBody>
          <a:bodyPr wrap="square" lIns="91425" tIns="45700" rIns="91425" bIns="45700" anchor="t" anchorCtr="0">
            <a:noAutofit/>
          </a:bodyPr>
          <a:lstStyle/>
          <a:p>
            <a:pPr marL="0" marR="0" lvl="0" indent="-254000" algn="l" rtl="0">
              <a:spcBef>
                <a:spcPts val="0"/>
              </a:spcBef>
              <a:buClr>
                <a:srgbClr val="262626"/>
              </a:buClr>
              <a:buSzPct val="100000"/>
              <a:buFont typeface="Quattrocento Sans"/>
              <a:buNone/>
            </a:pPr>
            <a:r>
              <a:rPr lang="en-IN" sz="4000" b="0" i="0" u="none" strike="noStrike" cap="none">
                <a:solidFill>
                  <a:srgbClr val="262626"/>
                </a:solidFill>
                <a:latin typeface="Quattrocento Sans"/>
                <a:ea typeface="Quattrocento Sans"/>
                <a:cs typeface="Quattrocento Sans"/>
                <a:sym typeface="Quattrocento Sans"/>
              </a:rPr>
              <a:t>Power train</a:t>
            </a:r>
          </a:p>
        </p:txBody>
      </p:sp>
      <p:cxnSp>
        <p:nvCxnSpPr>
          <p:cNvPr id="750" name="Shape 750"/>
          <p:cNvCxnSpPr/>
          <p:nvPr/>
        </p:nvCxnSpPr>
        <p:spPr>
          <a:xfrm>
            <a:off x="2822224" y="2954740"/>
            <a:ext cx="1689300" cy="0"/>
          </a:xfrm>
          <a:prstGeom prst="straightConnector1">
            <a:avLst/>
          </a:prstGeom>
          <a:noFill/>
          <a:ln w="22225" cap="rnd" cmpd="sng">
            <a:solidFill>
              <a:srgbClr val="0070C0"/>
            </a:solidFill>
            <a:prstDash val="solid"/>
            <a:round/>
            <a:headEnd type="none" w="med" len="med"/>
            <a:tailEnd type="triangle" w="lg" len="lg"/>
          </a:ln>
          <a:effectLst>
            <a:outerShdw blurRad="38100" dist="25400" dir="5400000" rotWithShape="0">
              <a:srgbClr val="000000">
                <a:alpha val="24710"/>
              </a:srgbClr>
            </a:outerShdw>
          </a:effectLst>
        </p:spPr>
      </p:cxnSp>
      <p:sp>
        <p:nvSpPr>
          <p:cNvPr id="751" name="Shape 751"/>
          <p:cNvSpPr/>
          <p:nvPr/>
        </p:nvSpPr>
        <p:spPr>
          <a:xfrm>
            <a:off x="8150053" y="2552131"/>
            <a:ext cx="1949700" cy="805200"/>
          </a:xfrm>
          <a:prstGeom prst="roundRect">
            <a:avLst>
              <a:gd name="adj" fmla="val 16667"/>
            </a:avLst>
          </a:prstGeom>
          <a:solidFill>
            <a:srgbClr val="002060"/>
          </a:solidFill>
          <a:ln w="15875" cap="rnd" cmpd="sng">
            <a:solidFill>
              <a:srgbClr val="00B0F0"/>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IN" sz="1900" b="0" i="0" u="none" strike="noStrike" cap="none">
                <a:solidFill>
                  <a:schemeClr val="lt1"/>
                </a:solidFill>
                <a:latin typeface="Quattrocento Sans"/>
                <a:ea typeface="Quattrocento Sans"/>
                <a:cs typeface="Quattrocento Sans"/>
                <a:sym typeface="Quattrocento Sans"/>
              </a:rPr>
              <a:t>Front shaft</a:t>
            </a:r>
          </a:p>
        </p:txBody>
      </p:sp>
      <p:sp>
        <p:nvSpPr>
          <p:cNvPr id="752" name="Shape 752"/>
          <p:cNvSpPr/>
          <p:nvPr/>
        </p:nvSpPr>
        <p:spPr>
          <a:xfrm>
            <a:off x="872935" y="2552131"/>
            <a:ext cx="1949700" cy="805200"/>
          </a:xfrm>
          <a:prstGeom prst="roundRect">
            <a:avLst>
              <a:gd name="adj" fmla="val 16667"/>
            </a:avLst>
          </a:prstGeom>
          <a:solidFill>
            <a:srgbClr val="002060"/>
          </a:solidFill>
          <a:ln w="15875" cap="rnd" cmpd="sng">
            <a:solidFill>
              <a:srgbClr val="00B0F0"/>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IN" sz="1900" b="0" i="0" u="none" strike="noStrike" cap="none">
                <a:solidFill>
                  <a:schemeClr val="lt1"/>
                </a:solidFill>
                <a:latin typeface="Quattrocento Sans"/>
                <a:ea typeface="Quattrocento Sans"/>
                <a:cs typeface="Quattrocento Sans"/>
                <a:sym typeface="Quattrocento Sans"/>
              </a:rPr>
              <a:t>Handle</a:t>
            </a:r>
          </a:p>
        </p:txBody>
      </p:sp>
      <p:sp>
        <p:nvSpPr>
          <p:cNvPr id="753" name="Shape 753"/>
          <p:cNvSpPr/>
          <p:nvPr/>
        </p:nvSpPr>
        <p:spPr>
          <a:xfrm>
            <a:off x="4511494" y="2552131"/>
            <a:ext cx="1949700" cy="805200"/>
          </a:xfrm>
          <a:prstGeom prst="roundRect">
            <a:avLst>
              <a:gd name="adj" fmla="val 16667"/>
            </a:avLst>
          </a:prstGeom>
          <a:solidFill>
            <a:srgbClr val="002060"/>
          </a:solidFill>
          <a:ln w="15875" cap="rnd" cmpd="sng">
            <a:solidFill>
              <a:srgbClr val="00B0F0"/>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IN" sz="1900" b="0" i="0" u="none" strike="noStrike" cap="none">
                <a:solidFill>
                  <a:schemeClr val="lt1"/>
                </a:solidFill>
                <a:latin typeface="Quattrocento Sans"/>
                <a:ea typeface="Quattrocento Sans"/>
                <a:cs typeface="Quattrocento Sans"/>
                <a:sym typeface="Quattrocento Sans"/>
              </a:rPr>
              <a:t>Back shaft</a:t>
            </a:r>
          </a:p>
        </p:txBody>
      </p:sp>
      <p:sp>
        <p:nvSpPr>
          <p:cNvPr id="754" name="Shape 754"/>
          <p:cNvSpPr/>
          <p:nvPr/>
        </p:nvSpPr>
        <p:spPr>
          <a:xfrm>
            <a:off x="8150053" y="4981840"/>
            <a:ext cx="1949700" cy="805200"/>
          </a:xfrm>
          <a:prstGeom prst="roundRect">
            <a:avLst>
              <a:gd name="adj" fmla="val 16667"/>
            </a:avLst>
          </a:prstGeom>
          <a:solidFill>
            <a:srgbClr val="002060"/>
          </a:solidFill>
          <a:ln w="15875" cap="rnd" cmpd="sng">
            <a:solidFill>
              <a:srgbClr val="00B0F0"/>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IN" sz="1900" b="0" i="0" u="none" strike="noStrike" cap="none">
                <a:solidFill>
                  <a:schemeClr val="lt1"/>
                </a:solidFill>
                <a:latin typeface="Quattrocento Sans"/>
                <a:ea typeface="Quattrocento Sans"/>
                <a:cs typeface="Quattrocento Sans"/>
                <a:sym typeface="Quattrocento Sans"/>
              </a:rPr>
              <a:t>Front links</a:t>
            </a:r>
          </a:p>
        </p:txBody>
      </p:sp>
      <p:sp>
        <p:nvSpPr>
          <p:cNvPr id="755" name="Shape 755"/>
          <p:cNvSpPr/>
          <p:nvPr/>
        </p:nvSpPr>
        <p:spPr>
          <a:xfrm>
            <a:off x="4511494" y="4981840"/>
            <a:ext cx="1949700" cy="805200"/>
          </a:xfrm>
          <a:prstGeom prst="roundRect">
            <a:avLst>
              <a:gd name="adj" fmla="val 16667"/>
            </a:avLst>
          </a:prstGeom>
          <a:solidFill>
            <a:srgbClr val="002060"/>
          </a:solidFill>
          <a:ln w="15875" cap="rnd" cmpd="sng">
            <a:solidFill>
              <a:srgbClr val="00B0F0"/>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IN" sz="1900" b="0" i="0" u="none" strike="noStrike" cap="none">
                <a:solidFill>
                  <a:schemeClr val="lt1"/>
                </a:solidFill>
                <a:latin typeface="Quattrocento Sans"/>
                <a:ea typeface="Quattrocento Sans"/>
                <a:cs typeface="Quattrocento Sans"/>
                <a:sym typeface="Quattrocento Sans"/>
              </a:rPr>
              <a:t>Back links</a:t>
            </a:r>
          </a:p>
        </p:txBody>
      </p:sp>
      <p:cxnSp>
        <p:nvCxnSpPr>
          <p:cNvPr id="756" name="Shape 756"/>
          <p:cNvCxnSpPr>
            <a:stCxn id="753" idx="3"/>
            <a:endCxn id="751" idx="1"/>
          </p:cNvCxnSpPr>
          <p:nvPr/>
        </p:nvCxnSpPr>
        <p:spPr>
          <a:xfrm>
            <a:off x="6461194" y="2954731"/>
            <a:ext cx="1689000" cy="0"/>
          </a:xfrm>
          <a:prstGeom prst="straightConnector1">
            <a:avLst/>
          </a:prstGeom>
          <a:noFill/>
          <a:ln w="22225" cap="rnd" cmpd="sng">
            <a:solidFill>
              <a:srgbClr val="0070C0"/>
            </a:solidFill>
            <a:prstDash val="solid"/>
            <a:round/>
            <a:headEnd type="none" w="med" len="med"/>
            <a:tailEnd type="triangle" w="lg" len="lg"/>
          </a:ln>
          <a:effectLst>
            <a:outerShdw blurRad="38100" dist="25400" dir="5400000" rotWithShape="0">
              <a:srgbClr val="000000">
                <a:alpha val="24710"/>
              </a:srgbClr>
            </a:outerShdw>
          </a:effectLst>
        </p:spPr>
      </p:cxnSp>
      <p:cxnSp>
        <p:nvCxnSpPr>
          <p:cNvPr id="757" name="Shape 757"/>
          <p:cNvCxnSpPr>
            <a:stCxn id="753" idx="2"/>
            <a:endCxn id="755" idx="0"/>
          </p:cNvCxnSpPr>
          <p:nvPr/>
        </p:nvCxnSpPr>
        <p:spPr>
          <a:xfrm>
            <a:off x="5486344" y="3357331"/>
            <a:ext cx="0" cy="1624500"/>
          </a:xfrm>
          <a:prstGeom prst="straightConnector1">
            <a:avLst/>
          </a:prstGeom>
          <a:noFill/>
          <a:ln w="22225" cap="rnd" cmpd="sng">
            <a:solidFill>
              <a:srgbClr val="0070C0"/>
            </a:solidFill>
            <a:prstDash val="solid"/>
            <a:round/>
            <a:headEnd type="none" w="med" len="med"/>
            <a:tailEnd type="triangle" w="lg" len="lg"/>
          </a:ln>
          <a:effectLst>
            <a:outerShdw blurRad="38100" dist="25400" dir="5400000" rotWithShape="0">
              <a:srgbClr val="000000">
                <a:alpha val="24710"/>
              </a:srgbClr>
            </a:outerShdw>
          </a:effectLst>
        </p:spPr>
      </p:cxnSp>
      <p:cxnSp>
        <p:nvCxnSpPr>
          <p:cNvPr id="758" name="Shape 758"/>
          <p:cNvCxnSpPr>
            <a:stCxn id="751" idx="2"/>
            <a:endCxn id="754" idx="0"/>
          </p:cNvCxnSpPr>
          <p:nvPr/>
        </p:nvCxnSpPr>
        <p:spPr>
          <a:xfrm>
            <a:off x="9124903" y="3357331"/>
            <a:ext cx="0" cy="1624500"/>
          </a:xfrm>
          <a:prstGeom prst="straightConnector1">
            <a:avLst/>
          </a:prstGeom>
          <a:noFill/>
          <a:ln w="22225" cap="rnd" cmpd="sng">
            <a:solidFill>
              <a:srgbClr val="0070C0"/>
            </a:solidFill>
            <a:prstDash val="solid"/>
            <a:round/>
            <a:headEnd type="none" w="med" len="med"/>
            <a:tailEnd type="triangle" w="lg" len="lg"/>
          </a:ln>
          <a:effectLst>
            <a:outerShdw blurRad="38100" dist="25400" dir="5400000" rotWithShape="0">
              <a:srgbClr val="000000">
                <a:alpha val="24710"/>
              </a:srgbClr>
            </a:outerShdw>
          </a:effectLst>
        </p:spPr>
      </p:cxnSp>
      <p:sp>
        <p:nvSpPr>
          <p:cNvPr id="759" name="Shape 759"/>
          <p:cNvSpPr txBox="1"/>
          <p:nvPr/>
        </p:nvSpPr>
        <p:spPr>
          <a:xfrm>
            <a:off x="3052709" y="2308408"/>
            <a:ext cx="1227900" cy="6459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1900" b="0" i="0" u="none" strike="noStrike" cap="none">
                <a:solidFill>
                  <a:schemeClr val="dk1"/>
                </a:solidFill>
                <a:latin typeface="Quattrocento Sans"/>
                <a:ea typeface="Quattrocento Sans"/>
                <a:cs typeface="Quattrocento Sans"/>
                <a:sym typeface="Quattrocento Sans"/>
              </a:rPr>
              <a:t>Planetary gear</a:t>
            </a:r>
          </a:p>
        </p:txBody>
      </p:sp>
      <p:sp>
        <p:nvSpPr>
          <p:cNvPr id="760" name="Shape 760"/>
          <p:cNvSpPr txBox="1"/>
          <p:nvPr/>
        </p:nvSpPr>
        <p:spPr>
          <a:xfrm>
            <a:off x="6691269" y="2308408"/>
            <a:ext cx="1227900" cy="6459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1900" b="0" i="0" u="none" strike="noStrike" cap="none">
                <a:solidFill>
                  <a:schemeClr val="dk1"/>
                </a:solidFill>
                <a:latin typeface="Quattrocento Sans"/>
                <a:ea typeface="Quattrocento Sans"/>
                <a:cs typeface="Quattrocento Sans"/>
                <a:sym typeface="Quattrocento Sans"/>
              </a:rPr>
              <a:t>Sprocket chain</a:t>
            </a:r>
          </a:p>
        </p:txBody>
      </p:sp>
      <p:sp>
        <p:nvSpPr>
          <p:cNvPr id="761" name="Shape 761"/>
          <p:cNvSpPr txBox="1"/>
          <p:nvPr/>
        </p:nvSpPr>
        <p:spPr>
          <a:xfrm>
            <a:off x="5521834" y="3846428"/>
            <a:ext cx="1227900" cy="6459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1900" b="0" i="0" u="none" strike="noStrike" cap="none">
                <a:solidFill>
                  <a:schemeClr val="dk1"/>
                </a:solidFill>
                <a:latin typeface="Quattrocento Sans"/>
                <a:ea typeface="Quattrocento Sans"/>
                <a:cs typeface="Quattrocento Sans"/>
                <a:sym typeface="Quattrocento Sans"/>
              </a:rPr>
              <a:t>Weld and pins</a:t>
            </a:r>
          </a:p>
        </p:txBody>
      </p:sp>
      <p:sp>
        <p:nvSpPr>
          <p:cNvPr id="762" name="Shape 762"/>
          <p:cNvSpPr txBox="1"/>
          <p:nvPr/>
        </p:nvSpPr>
        <p:spPr>
          <a:xfrm>
            <a:off x="9124697" y="3984927"/>
            <a:ext cx="1227900" cy="3693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IN" sz="1900" b="0" i="0" u="none" strike="noStrike" cap="none">
                <a:solidFill>
                  <a:schemeClr val="dk1"/>
                </a:solidFill>
                <a:latin typeface="Quattrocento Sans"/>
                <a:ea typeface="Quattrocento Sans"/>
                <a:cs typeface="Quattrocento Sans"/>
                <a:sym typeface="Quattrocento Sans"/>
              </a:rPr>
              <a:t>Pins</a:t>
            </a:r>
          </a:p>
        </p:txBody>
      </p:sp>
    </p:spTree>
    <p:extLst>
      <p:ext uri="{BB962C8B-B14F-4D97-AF65-F5344CB8AC3E}">
        <p14:creationId xmlns:p14="http://schemas.microsoft.com/office/powerpoint/2010/main" val="164772429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59"/>
                                        </p:tgtEl>
                                        <p:attrNameLst>
                                          <p:attrName>style.visibility</p:attrName>
                                        </p:attrNameLst>
                                      </p:cBhvr>
                                      <p:to>
                                        <p:strVal val="visible"/>
                                      </p:to>
                                    </p:set>
                                    <p:anim calcmode="lin" valueType="num">
                                      <p:cBhvr additive="base">
                                        <p:cTn id="7" dur="250"/>
                                        <p:tgtEl>
                                          <p:spTgt spid="75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750"/>
                                        </p:tgtEl>
                                        <p:attrNameLst>
                                          <p:attrName>style.visibility</p:attrName>
                                        </p:attrNameLst>
                                      </p:cBhvr>
                                      <p:to>
                                        <p:strVal val="visible"/>
                                      </p:to>
                                    </p:set>
                                    <p:anim calcmode="lin" valueType="num">
                                      <p:cBhvr additive="base">
                                        <p:cTn id="10" dur="250"/>
                                        <p:tgtEl>
                                          <p:spTgt spid="75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753"/>
                                        </p:tgtEl>
                                        <p:attrNameLst>
                                          <p:attrName>style.visibility</p:attrName>
                                        </p:attrNameLst>
                                      </p:cBhvr>
                                      <p:to>
                                        <p:strVal val="visible"/>
                                      </p:to>
                                    </p:set>
                                    <p:anim calcmode="lin" valueType="num">
                                      <p:cBhvr additive="base">
                                        <p:cTn id="13" dur="250"/>
                                        <p:tgtEl>
                                          <p:spTgt spid="753"/>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761"/>
                                        </p:tgtEl>
                                        <p:attrNameLst>
                                          <p:attrName>style.visibility</p:attrName>
                                        </p:attrNameLst>
                                      </p:cBhvr>
                                      <p:to>
                                        <p:strVal val="visible"/>
                                      </p:to>
                                    </p:set>
                                    <p:anim calcmode="lin" valueType="num">
                                      <p:cBhvr additive="base">
                                        <p:cTn id="18" dur="250"/>
                                        <p:tgtEl>
                                          <p:spTgt spid="761"/>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760"/>
                                        </p:tgtEl>
                                        <p:attrNameLst>
                                          <p:attrName>style.visibility</p:attrName>
                                        </p:attrNameLst>
                                      </p:cBhvr>
                                      <p:to>
                                        <p:strVal val="visible"/>
                                      </p:to>
                                    </p:set>
                                    <p:anim calcmode="lin" valueType="num">
                                      <p:cBhvr additive="base">
                                        <p:cTn id="21" dur="250"/>
                                        <p:tgtEl>
                                          <p:spTgt spid="76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756"/>
                                        </p:tgtEl>
                                        <p:attrNameLst>
                                          <p:attrName>style.visibility</p:attrName>
                                        </p:attrNameLst>
                                      </p:cBhvr>
                                      <p:to>
                                        <p:strVal val="visible"/>
                                      </p:to>
                                    </p:set>
                                    <p:anim calcmode="lin" valueType="num">
                                      <p:cBhvr additive="base">
                                        <p:cTn id="24" dur="250"/>
                                        <p:tgtEl>
                                          <p:spTgt spid="756"/>
                                        </p:tgtEl>
                                        <p:attrNameLst>
                                          <p:attrName>ppt_x</p:attrName>
                                        </p:attrNameLst>
                                      </p:cBhvr>
                                      <p:tavLst>
                                        <p:tav tm="0">
                                          <p:val>
                                            <p:strVal val="#ppt_x-1"/>
                                          </p:val>
                                        </p:tav>
                                        <p:tav tm="100000">
                                          <p:val>
                                            <p:strVal val="#ppt_x"/>
                                          </p:val>
                                        </p:tav>
                                      </p:tavLst>
                                    </p:anim>
                                  </p:childTnLst>
                                </p:cTn>
                              </p:par>
                              <p:par>
                                <p:cTn id="25" presetID="2" presetClass="entr" presetSubtype="8" fill="hold" nodeType="withEffect">
                                  <p:stCondLst>
                                    <p:cond delay="0"/>
                                  </p:stCondLst>
                                  <p:childTnLst>
                                    <p:set>
                                      <p:cBhvr>
                                        <p:cTn id="26" dur="1" fill="hold">
                                          <p:stCondLst>
                                            <p:cond delay="0"/>
                                          </p:stCondLst>
                                        </p:cTn>
                                        <p:tgtEl>
                                          <p:spTgt spid="757"/>
                                        </p:tgtEl>
                                        <p:attrNameLst>
                                          <p:attrName>style.visibility</p:attrName>
                                        </p:attrNameLst>
                                      </p:cBhvr>
                                      <p:to>
                                        <p:strVal val="visible"/>
                                      </p:to>
                                    </p:set>
                                    <p:anim calcmode="lin" valueType="num">
                                      <p:cBhvr additive="base">
                                        <p:cTn id="27" dur="250"/>
                                        <p:tgtEl>
                                          <p:spTgt spid="757"/>
                                        </p:tgtEl>
                                        <p:attrNameLst>
                                          <p:attrName>ppt_x</p:attrName>
                                        </p:attrNameLst>
                                      </p:cBhvr>
                                      <p:tavLst>
                                        <p:tav tm="0">
                                          <p:val>
                                            <p:strVal val="#ppt_x-1"/>
                                          </p:val>
                                        </p:tav>
                                        <p:tav tm="100000">
                                          <p:val>
                                            <p:strVal val="#ppt_x"/>
                                          </p:val>
                                        </p:tav>
                                      </p:tavLst>
                                    </p:anim>
                                  </p:childTnLst>
                                </p:cTn>
                              </p:par>
                              <p:par>
                                <p:cTn id="28" presetID="2" presetClass="entr" presetSubtype="8" fill="hold" nodeType="withEffect">
                                  <p:stCondLst>
                                    <p:cond delay="0"/>
                                  </p:stCondLst>
                                  <p:childTnLst>
                                    <p:set>
                                      <p:cBhvr>
                                        <p:cTn id="29" dur="1" fill="hold">
                                          <p:stCondLst>
                                            <p:cond delay="0"/>
                                          </p:stCondLst>
                                        </p:cTn>
                                        <p:tgtEl>
                                          <p:spTgt spid="751"/>
                                        </p:tgtEl>
                                        <p:attrNameLst>
                                          <p:attrName>style.visibility</p:attrName>
                                        </p:attrNameLst>
                                      </p:cBhvr>
                                      <p:to>
                                        <p:strVal val="visible"/>
                                      </p:to>
                                    </p:set>
                                    <p:anim calcmode="lin" valueType="num">
                                      <p:cBhvr additive="base">
                                        <p:cTn id="30" dur="250"/>
                                        <p:tgtEl>
                                          <p:spTgt spid="751"/>
                                        </p:tgtEl>
                                        <p:attrNameLst>
                                          <p:attrName>ppt_x</p:attrName>
                                        </p:attrNameLst>
                                      </p:cBhvr>
                                      <p:tavLst>
                                        <p:tav tm="0">
                                          <p:val>
                                            <p:strVal val="#ppt_x-1"/>
                                          </p:val>
                                        </p:tav>
                                        <p:tav tm="100000">
                                          <p:val>
                                            <p:strVal val="#ppt_x"/>
                                          </p:val>
                                        </p:tav>
                                      </p:tavLst>
                                    </p:anim>
                                  </p:childTnLst>
                                </p:cTn>
                              </p:par>
                              <p:par>
                                <p:cTn id="31" presetID="2" presetClass="entr" presetSubtype="8" fill="hold" nodeType="withEffect">
                                  <p:stCondLst>
                                    <p:cond delay="0"/>
                                  </p:stCondLst>
                                  <p:childTnLst>
                                    <p:set>
                                      <p:cBhvr>
                                        <p:cTn id="32" dur="1" fill="hold">
                                          <p:stCondLst>
                                            <p:cond delay="0"/>
                                          </p:stCondLst>
                                        </p:cTn>
                                        <p:tgtEl>
                                          <p:spTgt spid="755"/>
                                        </p:tgtEl>
                                        <p:attrNameLst>
                                          <p:attrName>style.visibility</p:attrName>
                                        </p:attrNameLst>
                                      </p:cBhvr>
                                      <p:to>
                                        <p:strVal val="visible"/>
                                      </p:to>
                                    </p:set>
                                    <p:anim calcmode="lin" valueType="num">
                                      <p:cBhvr additive="base">
                                        <p:cTn id="33" dur="250"/>
                                        <p:tgtEl>
                                          <p:spTgt spid="755"/>
                                        </p:tgtEl>
                                        <p:attrNameLst>
                                          <p:attrName>ppt_x</p:attrName>
                                        </p:attrNameLst>
                                      </p:cBhvr>
                                      <p:tavLst>
                                        <p:tav tm="0">
                                          <p:val>
                                            <p:strVal val="#ppt_x-1"/>
                                          </p:val>
                                        </p:tav>
                                        <p:tav tm="100000">
                                          <p:val>
                                            <p:strVal val="#ppt_x"/>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762"/>
                                        </p:tgtEl>
                                        <p:attrNameLst>
                                          <p:attrName>style.visibility</p:attrName>
                                        </p:attrNameLst>
                                      </p:cBhvr>
                                      <p:to>
                                        <p:strVal val="visible"/>
                                      </p:to>
                                    </p:set>
                                    <p:anim calcmode="lin" valueType="num">
                                      <p:cBhvr additive="base">
                                        <p:cTn id="38" dur="250"/>
                                        <p:tgtEl>
                                          <p:spTgt spid="762"/>
                                        </p:tgtEl>
                                        <p:attrNameLst>
                                          <p:attrName>ppt_y</p:attrName>
                                        </p:attrNameLst>
                                      </p:cBhvr>
                                      <p:tavLst>
                                        <p:tav tm="0">
                                          <p:val>
                                            <p:strVal val="#ppt_y+1"/>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58"/>
                                        </p:tgtEl>
                                        <p:attrNameLst>
                                          <p:attrName>style.visibility</p:attrName>
                                        </p:attrNameLst>
                                      </p:cBhvr>
                                      <p:to>
                                        <p:strVal val="visible"/>
                                      </p:to>
                                    </p:set>
                                    <p:anim calcmode="lin" valueType="num">
                                      <p:cBhvr additive="base">
                                        <p:cTn id="41" dur="250"/>
                                        <p:tgtEl>
                                          <p:spTgt spid="758"/>
                                        </p:tgtEl>
                                        <p:attrNameLst>
                                          <p:attrName>ppt_y</p:attrName>
                                        </p:attrNameLst>
                                      </p:cBhvr>
                                      <p:tavLst>
                                        <p:tav tm="0">
                                          <p:val>
                                            <p:strVal val="#ppt_y+1"/>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754"/>
                                        </p:tgtEl>
                                        <p:attrNameLst>
                                          <p:attrName>style.visibility</p:attrName>
                                        </p:attrNameLst>
                                      </p:cBhvr>
                                      <p:to>
                                        <p:strVal val="visible"/>
                                      </p:to>
                                    </p:set>
                                    <p:anim calcmode="lin" valueType="num">
                                      <p:cBhvr additive="base">
                                        <p:cTn id="44" dur="250"/>
                                        <p:tgtEl>
                                          <p:spTgt spid="7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Shape 767"/>
          <p:cNvSpPr/>
          <p:nvPr/>
        </p:nvSpPr>
        <p:spPr>
          <a:xfrm>
            <a:off x="0" y="-786"/>
            <a:ext cx="12192000" cy="6854100"/>
          </a:xfrm>
          <a:prstGeom prst="rect">
            <a:avLst/>
          </a:prstGeom>
          <a:gradFill>
            <a:gsLst>
              <a:gs pos="0">
                <a:srgbClr val="FFFFFF"/>
              </a:gs>
              <a:gs pos="100000">
                <a:srgbClr val="DDE6C3"/>
              </a:gs>
            </a:gsLst>
            <a:path path="circle">
              <a:fillToRect r="100000" b="100000"/>
            </a:path>
            <a:tileRect l="-100000" t="-100000"/>
          </a:gradFill>
          <a:ln>
            <a:noFill/>
          </a:ln>
        </p:spPr>
        <p:txBody>
          <a:bodyPr wrap="square" lIns="91425" tIns="45700" rIns="91425" bIns="45700" anchor="ctr" anchorCtr="0">
            <a:noAutofit/>
          </a:bodyPr>
          <a:lstStyle/>
          <a:p>
            <a:pPr marL="0" marR="0" lvl="0" indent="0" algn="ctr" rtl="0">
              <a:spcBef>
                <a:spcPts val="0"/>
              </a:spcBef>
              <a:buNone/>
            </a:pPr>
            <a:endParaRPr sz="1900">
              <a:solidFill>
                <a:schemeClr val="lt1"/>
              </a:solidFill>
              <a:latin typeface="Century Gothic"/>
              <a:ea typeface="Century Gothic"/>
              <a:cs typeface="Century Gothic"/>
              <a:sym typeface="Century Gothic"/>
            </a:endParaRPr>
          </a:p>
        </p:txBody>
      </p:sp>
      <p:sp>
        <p:nvSpPr>
          <p:cNvPr id="768" name="Shape 768"/>
          <p:cNvSpPr/>
          <p:nvPr/>
        </p:nvSpPr>
        <p:spPr>
          <a:xfrm>
            <a:off x="0" y="0"/>
            <a:ext cx="182700" cy="6858000"/>
          </a:xfrm>
          <a:prstGeom prst="rect">
            <a:avLst/>
          </a:prstGeom>
          <a:solidFill>
            <a:schemeClr val="dk2"/>
          </a:solidFill>
          <a:ln>
            <a:noFill/>
          </a:ln>
        </p:spPr>
        <p:txBody>
          <a:bodyPr wrap="square" lIns="91425" tIns="91425" rIns="91425" bIns="91425" anchor="ctr" anchorCtr="0">
            <a:noAutofit/>
          </a:bodyPr>
          <a:lstStyle/>
          <a:p>
            <a:pPr lvl="0">
              <a:spcBef>
                <a:spcPts val="0"/>
              </a:spcBef>
              <a:buNone/>
            </a:pPr>
            <a:endParaRPr/>
          </a:p>
        </p:txBody>
      </p:sp>
      <p:sp>
        <p:nvSpPr>
          <p:cNvPr id="769" name="Shape 769"/>
          <p:cNvSpPr/>
          <p:nvPr/>
        </p:nvSpPr>
        <p:spPr>
          <a:xfrm>
            <a:off x="-1" y="6061223"/>
            <a:ext cx="1038000" cy="506400"/>
          </a:xfrm>
          <a:custGeom>
            <a:avLst/>
            <a:gdLst/>
            <a:ahLst/>
            <a:cxnLst/>
            <a:rect l="0" t="0" r="0" b="0"/>
            <a:pathLst>
              <a:path w="120000" h="120000" extrusionOk="0">
                <a:moveTo>
                  <a:pt x="0" y="0"/>
                </a:moveTo>
                <a:lnTo>
                  <a:pt x="21141" y="0"/>
                </a:lnTo>
                <a:lnTo>
                  <a:pt x="33721" y="0"/>
                </a:lnTo>
                <a:lnTo>
                  <a:pt x="33721" y="35"/>
                </a:lnTo>
                <a:lnTo>
                  <a:pt x="80002" y="167"/>
                </a:lnTo>
                <a:lnTo>
                  <a:pt x="90487" y="167"/>
                </a:lnTo>
                <a:cubicBezTo>
                  <a:pt x="91043" y="167"/>
                  <a:pt x="91599" y="1297"/>
                  <a:pt x="92135" y="1297"/>
                </a:cubicBezTo>
                <a:cubicBezTo>
                  <a:pt x="92135" y="2427"/>
                  <a:pt x="92711" y="2427"/>
                  <a:pt x="92711" y="2427"/>
                </a:cubicBezTo>
                <a:lnTo>
                  <a:pt x="119180" y="56692"/>
                </a:lnTo>
                <a:cubicBezTo>
                  <a:pt x="120273" y="58953"/>
                  <a:pt x="120273" y="61213"/>
                  <a:pt x="119180" y="63474"/>
                </a:cubicBezTo>
                <a:lnTo>
                  <a:pt x="92711" y="117739"/>
                </a:lnTo>
                <a:cubicBezTo>
                  <a:pt x="92532" y="118124"/>
                  <a:pt x="92314" y="118484"/>
                  <a:pt x="92135" y="118869"/>
                </a:cubicBezTo>
                <a:cubicBezTo>
                  <a:pt x="91599" y="120000"/>
                  <a:pt x="91043" y="120000"/>
                  <a:pt x="90487" y="120000"/>
                </a:cubicBezTo>
                <a:lnTo>
                  <a:pt x="80002" y="120000"/>
                </a:lnTo>
                <a:lnTo>
                  <a:pt x="33721" y="119730"/>
                </a:lnTo>
                <a:lnTo>
                  <a:pt x="33721" y="120000"/>
                </a:lnTo>
                <a:lnTo>
                  <a:pt x="0" y="120000"/>
                </a:lnTo>
                <a:close/>
              </a:path>
            </a:pathLst>
          </a:custGeom>
          <a:solidFill>
            <a:schemeClr val="accent1"/>
          </a:solidFill>
          <a:ln>
            <a:noFill/>
          </a:ln>
        </p:spPr>
        <p:txBody>
          <a:bodyPr wrap="square" lIns="91425" tIns="45700" rIns="91425" bIns="45700" anchor="ctr" anchorCtr="0">
            <a:noAutofit/>
          </a:bodyPr>
          <a:lstStyle/>
          <a:p>
            <a:pPr marL="0" marR="0" lvl="0" indent="0" algn="ctr" rtl="0">
              <a:spcBef>
                <a:spcPts val="0"/>
              </a:spcBef>
              <a:buNone/>
            </a:pPr>
            <a:endParaRPr sz="1900">
              <a:solidFill>
                <a:schemeClr val="lt1"/>
              </a:solidFill>
              <a:latin typeface="Century Gothic"/>
              <a:ea typeface="Century Gothic"/>
              <a:cs typeface="Century Gothic"/>
              <a:sym typeface="Century Gothic"/>
            </a:endParaRPr>
          </a:p>
        </p:txBody>
      </p:sp>
      <p:sp>
        <p:nvSpPr>
          <p:cNvPr id="770" name="Shape 770"/>
          <p:cNvSpPr txBox="1">
            <a:spLocks noGrp="1"/>
          </p:cNvSpPr>
          <p:nvPr>
            <p:ph type="title"/>
          </p:nvPr>
        </p:nvSpPr>
        <p:spPr>
          <a:xfrm>
            <a:off x="606075" y="231050"/>
            <a:ext cx="5122800" cy="763500"/>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262626"/>
              </a:buClr>
              <a:buSzPct val="25000"/>
              <a:buFont typeface="Century Gothic"/>
              <a:buNone/>
            </a:pPr>
            <a:r>
              <a:rPr lang="en-IN" sz="4000" b="0" i="0" u="none" strike="noStrike" cap="none">
                <a:solidFill>
                  <a:srgbClr val="262626"/>
                </a:solidFill>
                <a:latin typeface="Century Gothic"/>
                <a:ea typeface="Century Gothic"/>
                <a:cs typeface="Century Gothic"/>
                <a:sym typeface="Century Gothic"/>
              </a:rPr>
              <a:t>Mechanism Analysis</a:t>
            </a:r>
          </a:p>
        </p:txBody>
      </p:sp>
      <p:sp>
        <p:nvSpPr>
          <p:cNvPr id="771" name="Shape 771"/>
          <p:cNvSpPr txBox="1">
            <a:spLocks noGrp="1"/>
          </p:cNvSpPr>
          <p:nvPr>
            <p:ph type="body" idx="1"/>
          </p:nvPr>
        </p:nvSpPr>
        <p:spPr>
          <a:xfrm>
            <a:off x="519025" y="994700"/>
            <a:ext cx="6372000" cy="2651700"/>
          </a:xfrm>
          <a:prstGeom prst="rect">
            <a:avLst/>
          </a:prstGeom>
          <a:noFill/>
          <a:ln>
            <a:noFill/>
          </a:ln>
        </p:spPr>
        <p:txBody>
          <a:bodyPr wrap="square" lIns="91425" tIns="45700" rIns="91425" bIns="45700" anchor="t" anchorCtr="0">
            <a:noAutofit/>
          </a:bodyPr>
          <a:lstStyle/>
          <a:p>
            <a:pPr marL="342900" marR="0" lvl="0" indent="-355600" algn="l" rtl="0">
              <a:spcBef>
                <a:spcPts val="0"/>
              </a:spcBef>
              <a:spcAft>
                <a:spcPts val="0"/>
              </a:spcAft>
              <a:buClr>
                <a:schemeClr val="accent1"/>
              </a:buClr>
              <a:buSzPct val="100000"/>
              <a:buFont typeface="Noto Sans Symbols"/>
              <a:buChar char="•"/>
            </a:pPr>
            <a:r>
              <a:rPr lang="en-IN" sz="2000" b="0" i="0" u="none" strike="noStrike" cap="none">
                <a:solidFill>
                  <a:srgbClr val="3F3F3F"/>
                </a:solidFill>
                <a:latin typeface="Century Gothic"/>
                <a:ea typeface="Century Gothic"/>
                <a:cs typeface="Century Gothic"/>
                <a:sym typeface="Century Gothic"/>
              </a:rPr>
              <a:t>Input torque is given through a crank</a:t>
            </a:r>
          </a:p>
          <a:p>
            <a:pPr marL="342900" marR="0" lvl="0" indent="-355600" algn="l" rtl="0">
              <a:spcBef>
                <a:spcPts val="1100"/>
              </a:spcBef>
              <a:spcAft>
                <a:spcPts val="0"/>
              </a:spcAft>
              <a:buClr>
                <a:schemeClr val="accent1"/>
              </a:buClr>
              <a:buSzPct val="100000"/>
              <a:buFont typeface="Noto Sans Symbols"/>
              <a:buChar char="•"/>
            </a:pPr>
            <a:r>
              <a:rPr lang="en-IN" sz="2000" b="0" i="0" u="none" strike="noStrike" cap="none">
                <a:solidFill>
                  <a:srgbClr val="3F3F3F"/>
                </a:solidFill>
                <a:latin typeface="Century Gothic"/>
                <a:ea typeface="Century Gothic"/>
                <a:cs typeface="Century Gothic"/>
                <a:sym typeface="Century Gothic"/>
              </a:rPr>
              <a:t>Considering different geometrical positions </a:t>
            </a:r>
            <a:r>
              <a:rPr lang="en-IN" sz="2000" b="1" i="0" u="none" strike="noStrike" cap="none">
                <a:solidFill>
                  <a:srgbClr val="3F3F3F"/>
                </a:solidFill>
                <a:latin typeface="Century Gothic"/>
                <a:ea typeface="Century Gothic"/>
                <a:cs typeface="Century Gothic"/>
                <a:sym typeface="Century Gothic"/>
              </a:rPr>
              <a:t>maximum</a:t>
            </a:r>
            <a:r>
              <a:rPr lang="en-IN" sz="2000" b="0" i="0" u="none" strike="noStrike" cap="none">
                <a:solidFill>
                  <a:srgbClr val="3F3F3F"/>
                </a:solidFill>
                <a:latin typeface="Century Gothic"/>
                <a:ea typeface="Century Gothic"/>
                <a:cs typeface="Century Gothic"/>
                <a:sym typeface="Century Gothic"/>
              </a:rPr>
              <a:t> torque obtained is 470 N-m </a:t>
            </a:r>
          </a:p>
          <a:p>
            <a:pPr marL="342900" marR="0" lvl="0" indent="-355600" algn="l" rtl="0">
              <a:spcBef>
                <a:spcPts val="1100"/>
              </a:spcBef>
              <a:spcAft>
                <a:spcPts val="0"/>
              </a:spcAft>
              <a:buClr>
                <a:schemeClr val="accent1"/>
              </a:buClr>
              <a:buSzPct val="100000"/>
              <a:buFont typeface="Noto Sans Symbols"/>
              <a:buChar char="•"/>
            </a:pPr>
            <a:r>
              <a:rPr lang="en-IN" sz="2000" b="0" i="0" u="none" strike="noStrike" cap="none">
                <a:solidFill>
                  <a:srgbClr val="3F3F3F"/>
                </a:solidFill>
                <a:latin typeface="Century Gothic"/>
                <a:ea typeface="Century Gothic"/>
                <a:cs typeface="Century Gothic"/>
                <a:sym typeface="Century Gothic"/>
              </a:rPr>
              <a:t>Planetary gear is used to reduce the effective torque required </a:t>
            </a:r>
          </a:p>
          <a:p>
            <a:pPr marL="749300" marR="0" lvl="1" indent="-317500" algn="l" rtl="0">
              <a:spcBef>
                <a:spcPts val="1100"/>
              </a:spcBef>
              <a:spcAft>
                <a:spcPts val="0"/>
              </a:spcAft>
              <a:buClr>
                <a:schemeClr val="accent1"/>
              </a:buClr>
              <a:buSzPct val="100000"/>
              <a:buFont typeface="Noto Sans Symbols"/>
              <a:buChar char="•"/>
            </a:pPr>
            <a:r>
              <a:rPr lang="en-IN" sz="2000" b="0" i="0" u="none" strike="noStrike" cap="none">
                <a:solidFill>
                  <a:srgbClr val="3F3F3F"/>
                </a:solidFill>
                <a:latin typeface="Century Gothic"/>
                <a:ea typeface="Century Gothic"/>
                <a:cs typeface="Century Gothic"/>
                <a:sym typeface="Century Gothic"/>
              </a:rPr>
              <a:t>A 4:1 gear ratio would reduce the torque to be applied to about 120 N-m</a:t>
            </a:r>
          </a:p>
          <a:p>
            <a:pPr marL="0" marR="0" lvl="0" indent="0" algn="l" rtl="0">
              <a:spcBef>
                <a:spcPts val="1100"/>
              </a:spcBef>
              <a:spcAft>
                <a:spcPts val="0"/>
              </a:spcAft>
              <a:buClr>
                <a:schemeClr val="accent1"/>
              </a:buClr>
              <a:buSzPct val="25000"/>
              <a:buFont typeface="Noto Sans Symbols"/>
              <a:buNone/>
            </a:pPr>
            <a:endParaRPr sz="1900" b="0" i="0" u="none" strike="noStrike" cap="none">
              <a:solidFill>
                <a:srgbClr val="3F3F3F"/>
              </a:solidFill>
              <a:latin typeface="Century Gothic"/>
              <a:ea typeface="Century Gothic"/>
              <a:cs typeface="Century Gothic"/>
              <a:sym typeface="Century Gothic"/>
            </a:endParaRPr>
          </a:p>
          <a:p>
            <a:pPr marL="342900" marR="0" lvl="0" indent="-349250" algn="l" rtl="0">
              <a:spcBef>
                <a:spcPts val="1100"/>
              </a:spcBef>
              <a:spcAft>
                <a:spcPts val="0"/>
              </a:spcAft>
              <a:buClr>
                <a:schemeClr val="accent1"/>
              </a:buClr>
              <a:buSzPct val="100000"/>
              <a:buFont typeface="Noto Sans Symbols"/>
              <a:buNone/>
            </a:pPr>
            <a:endParaRPr sz="1900" b="0" i="0" u="none" strike="noStrike" cap="none">
              <a:solidFill>
                <a:srgbClr val="3F3F3F"/>
              </a:solidFill>
              <a:latin typeface="Century Gothic"/>
              <a:ea typeface="Century Gothic"/>
              <a:cs typeface="Century Gothic"/>
              <a:sym typeface="Century Gothic"/>
            </a:endParaRPr>
          </a:p>
        </p:txBody>
      </p:sp>
      <p:pic>
        <p:nvPicPr>
          <p:cNvPr id="772" name="Shape 772" descr="Screen Clipping"/>
          <p:cNvPicPr preferRelativeResize="0"/>
          <p:nvPr/>
        </p:nvPicPr>
        <p:blipFill rotWithShape="1">
          <a:blip r:embed="rId3">
            <a:alphaModFix/>
          </a:blip>
          <a:srcRect/>
          <a:stretch/>
        </p:blipFill>
        <p:spPr>
          <a:xfrm>
            <a:off x="7227350" y="611725"/>
            <a:ext cx="4699200" cy="4287900"/>
          </a:xfrm>
          <a:prstGeom prst="rect">
            <a:avLst/>
          </a:prstGeom>
          <a:noFill/>
          <a:ln>
            <a:noFill/>
          </a:ln>
        </p:spPr>
      </p:pic>
      <p:sp>
        <p:nvSpPr>
          <p:cNvPr id="773" name="Shape 773"/>
          <p:cNvSpPr txBox="1"/>
          <p:nvPr/>
        </p:nvSpPr>
        <p:spPr>
          <a:xfrm>
            <a:off x="6257026" y="5876557"/>
            <a:ext cx="3755100" cy="6459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IN" sz="1900">
                <a:solidFill>
                  <a:schemeClr val="dk1"/>
                </a:solidFill>
                <a:latin typeface="Century Gothic"/>
                <a:ea typeface="Century Gothic"/>
                <a:cs typeface="Century Gothic"/>
                <a:sym typeface="Century Gothic"/>
              </a:rPr>
              <a:t>Stress analysis of the proposed link shape</a:t>
            </a:r>
          </a:p>
        </p:txBody>
      </p:sp>
      <p:sp>
        <p:nvSpPr>
          <p:cNvPr id="774" name="Shape 774"/>
          <p:cNvSpPr txBox="1"/>
          <p:nvPr/>
        </p:nvSpPr>
        <p:spPr>
          <a:xfrm>
            <a:off x="7101196" y="4899630"/>
            <a:ext cx="4951500" cy="3693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1900">
                <a:solidFill>
                  <a:schemeClr val="dk1"/>
                </a:solidFill>
                <a:latin typeface="Century Gothic"/>
                <a:ea typeface="Century Gothic"/>
                <a:cs typeface="Century Gothic"/>
                <a:sym typeface="Century Gothic"/>
              </a:rPr>
              <a:t>FBD of the skeleton of the link</a:t>
            </a:r>
          </a:p>
        </p:txBody>
      </p:sp>
      <p:pic>
        <p:nvPicPr>
          <p:cNvPr id="775" name="Shape 775" descr="Screen Clipping"/>
          <p:cNvPicPr preferRelativeResize="0"/>
          <p:nvPr/>
        </p:nvPicPr>
        <p:blipFill rotWithShape="1">
          <a:blip r:embed="rId4">
            <a:alphaModFix/>
          </a:blip>
          <a:srcRect/>
          <a:stretch/>
        </p:blipFill>
        <p:spPr>
          <a:xfrm>
            <a:off x="1185639" y="3743107"/>
            <a:ext cx="3771900" cy="3114900"/>
          </a:xfrm>
          <a:prstGeom prst="rect">
            <a:avLst/>
          </a:prstGeom>
          <a:noFill/>
          <a:ln>
            <a:noFill/>
          </a:ln>
        </p:spPr>
      </p:pic>
    </p:spTree>
    <p:extLst>
      <p:ext uri="{BB962C8B-B14F-4D97-AF65-F5344CB8AC3E}">
        <p14:creationId xmlns:p14="http://schemas.microsoft.com/office/powerpoint/2010/main" val="1319165021"/>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Shape 780"/>
          <p:cNvSpPr/>
          <p:nvPr/>
        </p:nvSpPr>
        <p:spPr>
          <a:xfrm>
            <a:off x="0" y="-786"/>
            <a:ext cx="12192000" cy="6854100"/>
          </a:xfrm>
          <a:prstGeom prst="rect">
            <a:avLst/>
          </a:prstGeom>
          <a:gradFill>
            <a:gsLst>
              <a:gs pos="0">
                <a:srgbClr val="FFFFFF"/>
              </a:gs>
              <a:gs pos="100000">
                <a:srgbClr val="DDE6C3"/>
              </a:gs>
            </a:gsLst>
            <a:path path="circle">
              <a:fillToRect r="100000" b="100000"/>
            </a:path>
            <a:tileRect l="-100000" t="-100000"/>
          </a:gradFill>
          <a:ln>
            <a:noFill/>
          </a:ln>
        </p:spPr>
        <p:txBody>
          <a:bodyPr wrap="square" lIns="91425" tIns="45700" rIns="91425" bIns="45700" anchor="ctr" anchorCtr="0">
            <a:noAutofit/>
          </a:bodyPr>
          <a:lstStyle/>
          <a:p>
            <a:pPr marL="0" marR="0" lvl="0" indent="0" algn="ctr" rtl="0">
              <a:spcBef>
                <a:spcPts val="0"/>
              </a:spcBef>
              <a:buNone/>
            </a:pPr>
            <a:endParaRPr sz="1900">
              <a:solidFill>
                <a:schemeClr val="lt1"/>
              </a:solidFill>
              <a:latin typeface="Century Gothic"/>
              <a:ea typeface="Century Gothic"/>
              <a:cs typeface="Century Gothic"/>
              <a:sym typeface="Century Gothic"/>
            </a:endParaRPr>
          </a:p>
        </p:txBody>
      </p:sp>
      <p:sp>
        <p:nvSpPr>
          <p:cNvPr id="781" name="Shape 781"/>
          <p:cNvSpPr/>
          <p:nvPr/>
        </p:nvSpPr>
        <p:spPr>
          <a:xfrm>
            <a:off x="0" y="0"/>
            <a:ext cx="182700" cy="6858000"/>
          </a:xfrm>
          <a:prstGeom prst="rect">
            <a:avLst/>
          </a:prstGeom>
          <a:solidFill>
            <a:schemeClr val="dk2"/>
          </a:solidFill>
          <a:ln>
            <a:noFill/>
          </a:ln>
        </p:spPr>
        <p:txBody>
          <a:bodyPr wrap="square" lIns="91425" tIns="91425" rIns="91425" bIns="91425" anchor="ctr" anchorCtr="0">
            <a:noAutofit/>
          </a:bodyPr>
          <a:lstStyle/>
          <a:p>
            <a:pPr lvl="0">
              <a:spcBef>
                <a:spcPts val="0"/>
              </a:spcBef>
              <a:buNone/>
            </a:pPr>
            <a:endParaRPr/>
          </a:p>
        </p:txBody>
      </p:sp>
      <p:sp>
        <p:nvSpPr>
          <p:cNvPr id="782" name="Shape 782"/>
          <p:cNvSpPr/>
          <p:nvPr/>
        </p:nvSpPr>
        <p:spPr>
          <a:xfrm>
            <a:off x="-1" y="6061223"/>
            <a:ext cx="1038000" cy="506400"/>
          </a:xfrm>
          <a:custGeom>
            <a:avLst/>
            <a:gdLst/>
            <a:ahLst/>
            <a:cxnLst/>
            <a:rect l="0" t="0" r="0" b="0"/>
            <a:pathLst>
              <a:path w="120000" h="120000" extrusionOk="0">
                <a:moveTo>
                  <a:pt x="0" y="0"/>
                </a:moveTo>
                <a:lnTo>
                  <a:pt x="21141" y="0"/>
                </a:lnTo>
                <a:lnTo>
                  <a:pt x="33721" y="0"/>
                </a:lnTo>
                <a:lnTo>
                  <a:pt x="33721" y="35"/>
                </a:lnTo>
                <a:lnTo>
                  <a:pt x="80002" y="167"/>
                </a:lnTo>
                <a:lnTo>
                  <a:pt x="90487" y="167"/>
                </a:lnTo>
                <a:cubicBezTo>
                  <a:pt x="91043" y="167"/>
                  <a:pt x="91599" y="1297"/>
                  <a:pt x="92135" y="1297"/>
                </a:cubicBezTo>
                <a:cubicBezTo>
                  <a:pt x="92135" y="2427"/>
                  <a:pt x="92711" y="2427"/>
                  <a:pt x="92711" y="2427"/>
                </a:cubicBezTo>
                <a:lnTo>
                  <a:pt x="119180" y="56692"/>
                </a:lnTo>
                <a:cubicBezTo>
                  <a:pt x="120273" y="58953"/>
                  <a:pt x="120273" y="61213"/>
                  <a:pt x="119180" y="63474"/>
                </a:cubicBezTo>
                <a:lnTo>
                  <a:pt x="92711" y="117739"/>
                </a:lnTo>
                <a:cubicBezTo>
                  <a:pt x="92532" y="118124"/>
                  <a:pt x="92314" y="118484"/>
                  <a:pt x="92135" y="118869"/>
                </a:cubicBezTo>
                <a:cubicBezTo>
                  <a:pt x="91599" y="120000"/>
                  <a:pt x="91043" y="120000"/>
                  <a:pt x="90487" y="120000"/>
                </a:cubicBezTo>
                <a:lnTo>
                  <a:pt x="80002" y="120000"/>
                </a:lnTo>
                <a:lnTo>
                  <a:pt x="33721" y="119730"/>
                </a:lnTo>
                <a:lnTo>
                  <a:pt x="33721" y="120000"/>
                </a:lnTo>
                <a:lnTo>
                  <a:pt x="0" y="120000"/>
                </a:lnTo>
                <a:close/>
              </a:path>
            </a:pathLst>
          </a:custGeom>
          <a:solidFill>
            <a:schemeClr val="accent1"/>
          </a:solidFill>
          <a:ln>
            <a:noFill/>
          </a:ln>
        </p:spPr>
        <p:txBody>
          <a:bodyPr wrap="square" lIns="91425" tIns="45700" rIns="91425" bIns="45700" anchor="ctr" anchorCtr="0">
            <a:noAutofit/>
          </a:bodyPr>
          <a:lstStyle/>
          <a:p>
            <a:pPr marL="0" marR="0" lvl="0" indent="0" algn="ctr" rtl="0">
              <a:spcBef>
                <a:spcPts val="0"/>
              </a:spcBef>
              <a:buNone/>
            </a:pPr>
            <a:endParaRPr sz="1900">
              <a:solidFill>
                <a:schemeClr val="lt1"/>
              </a:solidFill>
              <a:latin typeface="Century Gothic"/>
              <a:ea typeface="Century Gothic"/>
              <a:cs typeface="Century Gothic"/>
              <a:sym typeface="Century Gothic"/>
            </a:endParaRPr>
          </a:p>
        </p:txBody>
      </p:sp>
      <p:sp>
        <p:nvSpPr>
          <p:cNvPr id="783" name="Shape 783"/>
          <p:cNvSpPr txBox="1">
            <a:spLocks noGrp="1"/>
          </p:cNvSpPr>
          <p:nvPr>
            <p:ph type="title"/>
          </p:nvPr>
        </p:nvSpPr>
        <p:spPr>
          <a:xfrm>
            <a:off x="649233" y="645102"/>
            <a:ext cx="6574500" cy="838500"/>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262626"/>
              </a:buClr>
              <a:buSzPct val="25000"/>
              <a:buFont typeface="Century Gothic"/>
              <a:buNone/>
            </a:pPr>
            <a:r>
              <a:rPr lang="en-IN" sz="4000"/>
              <a:t>Chassis Design</a:t>
            </a:r>
          </a:p>
        </p:txBody>
      </p:sp>
      <p:sp>
        <p:nvSpPr>
          <p:cNvPr id="784" name="Shape 784"/>
          <p:cNvSpPr txBox="1">
            <a:spLocks noGrp="1"/>
          </p:cNvSpPr>
          <p:nvPr>
            <p:ph type="body" idx="1"/>
          </p:nvPr>
        </p:nvSpPr>
        <p:spPr>
          <a:xfrm>
            <a:off x="745088" y="1413791"/>
            <a:ext cx="6700500" cy="3759300"/>
          </a:xfrm>
          <a:prstGeom prst="rect">
            <a:avLst/>
          </a:prstGeom>
          <a:noFill/>
          <a:ln>
            <a:noFill/>
          </a:ln>
        </p:spPr>
        <p:txBody>
          <a:bodyPr wrap="square" lIns="91425" tIns="45700" rIns="91425" bIns="45700" anchor="t" anchorCtr="0">
            <a:noAutofit/>
          </a:bodyPr>
          <a:lstStyle/>
          <a:p>
            <a:pPr marL="342900" marR="0" lvl="0" indent="-355600" algn="l" rtl="0">
              <a:lnSpc>
                <a:spcPct val="90000"/>
              </a:lnSpc>
              <a:spcBef>
                <a:spcPts val="0"/>
              </a:spcBef>
              <a:spcAft>
                <a:spcPts val="0"/>
              </a:spcAft>
              <a:buClr>
                <a:schemeClr val="accent1"/>
              </a:buClr>
              <a:buSzPct val="100000"/>
              <a:buFont typeface="Noto Sans Symbols"/>
              <a:buChar char="•"/>
            </a:pPr>
            <a:r>
              <a:rPr lang="en-IN" sz="2000"/>
              <a:t>Front and back shafts are suspended at different heights to keep the chair horizontal while ascending or descending</a:t>
            </a:r>
          </a:p>
          <a:p>
            <a:pPr marL="0" marR="0" lvl="0" indent="0" algn="l" rtl="0">
              <a:lnSpc>
                <a:spcPct val="90000"/>
              </a:lnSpc>
              <a:spcBef>
                <a:spcPts val="0"/>
              </a:spcBef>
              <a:spcAft>
                <a:spcPts val="0"/>
              </a:spcAft>
              <a:buNone/>
            </a:pPr>
            <a:endParaRPr sz="2000"/>
          </a:p>
          <a:p>
            <a:pPr marL="342900" marR="0" lvl="0" indent="-355600" algn="l" rtl="0">
              <a:lnSpc>
                <a:spcPct val="90000"/>
              </a:lnSpc>
              <a:spcBef>
                <a:spcPts val="0"/>
              </a:spcBef>
              <a:spcAft>
                <a:spcPts val="0"/>
              </a:spcAft>
              <a:buClr>
                <a:schemeClr val="accent1"/>
              </a:buClr>
              <a:buSzPct val="100000"/>
              <a:buFont typeface="Noto Sans Symbols"/>
              <a:buChar char="•"/>
            </a:pPr>
            <a:r>
              <a:rPr lang="en-IN" sz="2000"/>
              <a:t>Bearings will be providing the required support and relative motion between shafts and chassis</a:t>
            </a:r>
          </a:p>
          <a:p>
            <a:pPr marL="342900" marR="0" lvl="0" indent="-355600" algn="l" rtl="0">
              <a:lnSpc>
                <a:spcPct val="90000"/>
              </a:lnSpc>
              <a:spcBef>
                <a:spcPts val="1100"/>
              </a:spcBef>
              <a:spcAft>
                <a:spcPts val="0"/>
              </a:spcAft>
              <a:buClr>
                <a:schemeClr val="accent1"/>
              </a:buClr>
              <a:buSzPct val="100000"/>
              <a:buFont typeface="Noto Sans Symbols"/>
              <a:buChar char="•"/>
            </a:pPr>
            <a:r>
              <a:rPr lang="en-IN" sz="2000"/>
              <a:t>2 links are mounted on either side of the front and back shafts </a:t>
            </a:r>
          </a:p>
        </p:txBody>
      </p:sp>
      <p:pic>
        <p:nvPicPr>
          <p:cNvPr id="785" name="Shape 785"/>
          <p:cNvPicPr preferRelativeResize="0"/>
          <p:nvPr/>
        </p:nvPicPr>
        <p:blipFill>
          <a:blip r:embed="rId3">
            <a:alphaModFix/>
          </a:blip>
          <a:stretch>
            <a:fillRect/>
          </a:stretch>
        </p:blipFill>
        <p:spPr>
          <a:xfrm>
            <a:off x="7690050" y="670300"/>
            <a:ext cx="4330700" cy="5511800"/>
          </a:xfrm>
          <a:prstGeom prst="rect">
            <a:avLst/>
          </a:prstGeom>
          <a:noFill/>
          <a:ln>
            <a:noFill/>
          </a:ln>
        </p:spPr>
      </p:pic>
    </p:spTree>
    <p:extLst>
      <p:ext uri="{BB962C8B-B14F-4D97-AF65-F5344CB8AC3E}">
        <p14:creationId xmlns:p14="http://schemas.microsoft.com/office/powerpoint/2010/main" val="2956581623"/>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Shape 790"/>
          <p:cNvSpPr/>
          <p:nvPr/>
        </p:nvSpPr>
        <p:spPr>
          <a:xfrm>
            <a:off x="0" y="-786"/>
            <a:ext cx="12192000" cy="6854100"/>
          </a:xfrm>
          <a:prstGeom prst="rect">
            <a:avLst/>
          </a:prstGeom>
          <a:gradFill>
            <a:gsLst>
              <a:gs pos="0">
                <a:srgbClr val="FFFFFF"/>
              </a:gs>
              <a:gs pos="100000">
                <a:srgbClr val="DDE6C3"/>
              </a:gs>
            </a:gsLst>
            <a:path path="circle">
              <a:fillToRect r="100000" b="100000"/>
            </a:path>
            <a:tileRect l="-100000" t="-100000"/>
          </a:gradFill>
          <a:ln>
            <a:noFill/>
          </a:ln>
        </p:spPr>
        <p:txBody>
          <a:bodyPr wrap="square" lIns="91425" tIns="45700" rIns="91425" bIns="45700" anchor="ctr" anchorCtr="0">
            <a:noAutofit/>
          </a:bodyPr>
          <a:lstStyle/>
          <a:p>
            <a:pPr marL="0" marR="0" lvl="0" indent="0" algn="ctr" rtl="0">
              <a:spcBef>
                <a:spcPts val="0"/>
              </a:spcBef>
              <a:buNone/>
            </a:pPr>
            <a:endParaRPr sz="1900">
              <a:solidFill>
                <a:schemeClr val="lt1"/>
              </a:solidFill>
              <a:latin typeface="Century Gothic"/>
              <a:ea typeface="Century Gothic"/>
              <a:cs typeface="Century Gothic"/>
              <a:sym typeface="Century Gothic"/>
            </a:endParaRPr>
          </a:p>
        </p:txBody>
      </p:sp>
      <p:sp>
        <p:nvSpPr>
          <p:cNvPr id="791" name="Shape 791"/>
          <p:cNvSpPr/>
          <p:nvPr/>
        </p:nvSpPr>
        <p:spPr>
          <a:xfrm>
            <a:off x="0" y="0"/>
            <a:ext cx="182700" cy="6858000"/>
          </a:xfrm>
          <a:prstGeom prst="rect">
            <a:avLst/>
          </a:prstGeom>
          <a:solidFill>
            <a:schemeClr val="dk2"/>
          </a:solidFill>
          <a:ln>
            <a:noFill/>
          </a:ln>
        </p:spPr>
        <p:txBody>
          <a:bodyPr wrap="square" lIns="91425" tIns="91425" rIns="91425" bIns="91425" anchor="ctr" anchorCtr="0">
            <a:noAutofit/>
          </a:bodyPr>
          <a:lstStyle/>
          <a:p>
            <a:pPr lvl="0">
              <a:spcBef>
                <a:spcPts val="0"/>
              </a:spcBef>
              <a:buNone/>
            </a:pPr>
            <a:endParaRPr/>
          </a:p>
        </p:txBody>
      </p:sp>
      <p:sp>
        <p:nvSpPr>
          <p:cNvPr id="792" name="Shape 792"/>
          <p:cNvSpPr/>
          <p:nvPr/>
        </p:nvSpPr>
        <p:spPr>
          <a:xfrm>
            <a:off x="-1" y="6061223"/>
            <a:ext cx="1038000" cy="506400"/>
          </a:xfrm>
          <a:custGeom>
            <a:avLst/>
            <a:gdLst/>
            <a:ahLst/>
            <a:cxnLst/>
            <a:rect l="0" t="0" r="0" b="0"/>
            <a:pathLst>
              <a:path w="120000" h="120000" extrusionOk="0">
                <a:moveTo>
                  <a:pt x="0" y="0"/>
                </a:moveTo>
                <a:lnTo>
                  <a:pt x="21141" y="0"/>
                </a:lnTo>
                <a:lnTo>
                  <a:pt x="33721" y="0"/>
                </a:lnTo>
                <a:lnTo>
                  <a:pt x="33721" y="35"/>
                </a:lnTo>
                <a:lnTo>
                  <a:pt x="80002" y="167"/>
                </a:lnTo>
                <a:lnTo>
                  <a:pt x="90487" y="167"/>
                </a:lnTo>
                <a:cubicBezTo>
                  <a:pt x="91043" y="167"/>
                  <a:pt x="91599" y="1297"/>
                  <a:pt x="92135" y="1297"/>
                </a:cubicBezTo>
                <a:cubicBezTo>
                  <a:pt x="92135" y="2427"/>
                  <a:pt x="92711" y="2427"/>
                  <a:pt x="92711" y="2427"/>
                </a:cubicBezTo>
                <a:lnTo>
                  <a:pt x="119180" y="56692"/>
                </a:lnTo>
                <a:cubicBezTo>
                  <a:pt x="120273" y="58953"/>
                  <a:pt x="120273" y="61213"/>
                  <a:pt x="119180" y="63474"/>
                </a:cubicBezTo>
                <a:lnTo>
                  <a:pt x="92711" y="117739"/>
                </a:lnTo>
                <a:cubicBezTo>
                  <a:pt x="92532" y="118124"/>
                  <a:pt x="92314" y="118484"/>
                  <a:pt x="92135" y="118869"/>
                </a:cubicBezTo>
                <a:cubicBezTo>
                  <a:pt x="91599" y="120000"/>
                  <a:pt x="91043" y="120000"/>
                  <a:pt x="90487" y="120000"/>
                </a:cubicBezTo>
                <a:lnTo>
                  <a:pt x="80002" y="120000"/>
                </a:lnTo>
                <a:lnTo>
                  <a:pt x="33721" y="119730"/>
                </a:lnTo>
                <a:lnTo>
                  <a:pt x="33721" y="120000"/>
                </a:lnTo>
                <a:lnTo>
                  <a:pt x="0" y="120000"/>
                </a:lnTo>
                <a:close/>
              </a:path>
            </a:pathLst>
          </a:custGeom>
          <a:solidFill>
            <a:schemeClr val="accent1"/>
          </a:solidFill>
          <a:ln>
            <a:noFill/>
          </a:ln>
        </p:spPr>
        <p:txBody>
          <a:bodyPr wrap="square" lIns="91425" tIns="45700" rIns="91425" bIns="45700" anchor="ctr" anchorCtr="0">
            <a:noAutofit/>
          </a:bodyPr>
          <a:lstStyle/>
          <a:p>
            <a:pPr marL="0" marR="0" lvl="0" indent="0" algn="ctr" rtl="0">
              <a:spcBef>
                <a:spcPts val="0"/>
              </a:spcBef>
              <a:buNone/>
            </a:pPr>
            <a:endParaRPr sz="1900">
              <a:solidFill>
                <a:schemeClr val="lt1"/>
              </a:solidFill>
              <a:latin typeface="Century Gothic"/>
              <a:ea typeface="Century Gothic"/>
              <a:cs typeface="Century Gothic"/>
              <a:sym typeface="Century Gothic"/>
            </a:endParaRPr>
          </a:p>
        </p:txBody>
      </p:sp>
      <p:pic>
        <p:nvPicPr>
          <p:cNvPr id="793" name="Shape 793" descr="A close up of a toy  Description generated with high confidence"/>
          <p:cNvPicPr preferRelativeResize="0"/>
          <p:nvPr/>
        </p:nvPicPr>
        <p:blipFill rotWithShape="1">
          <a:blip r:embed="rId3">
            <a:alphaModFix/>
          </a:blip>
          <a:srcRect/>
          <a:stretch/>
        </p:blipFill>
        <p:spPr>
          <a:xfrm>
            <a:off x="7891825" y="193875"/>
            <a:ext cx="3981600" cy="4026300"/>
          </a:xfrm>
          <a:prstGeom prst="rect">
            <a:avLst/>
          </a:prstGeom>
          <a:noFill/>
          <a:ln>
            <a:noFill/>
          </a:ln>
        </p:spPr>
      </p:pic>
      <p:sp>
        <p:nvSpPr>
          <p:cNvPr id="794" name="Shape 794"/>
          <p:cNvSpPr txBox="1">
            <a:spLocks noGrp="1"/>
          </p:cNvSpPr>
          <p:nvPr>
            <p:ph type="title"/>
          </p:nvPr>
        </p:nvSpPr>
        <p:spPr>
          <a:xfrm>
            <a:off x="388063" y="628625"/>
            <a:ext cx="7298400" cy="871500"/>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262626"/>
              </a:buClr>
              <a:buSzPct val="25000"/>
              <a:buFont typeface="Century Gothic"/>
              <a:buNone/>
            </a:pPr>
            <a:r>
              <a:rPr lang="en-IN" sz="4000"/>
              <a:t>Overall </a:t>
            </a:r>
            <a:r>
              <a:rPr lang="en-IN" sz="4000" b="0" i="0" u="none" strike="noStrike" cap="none">
                <a:solidFill>
                  <a:srgbClr val="262626"/>
                </a:solidFill>
                <a:latin typeface="Century Gothic"/>
                <a:ea typeface="Century Gothic"/>
                <a:cs typeface="Century Gothic"/>
                <a:sym typeface="Century Gothic"/>
              </a:rPr>
              <a:t>Climbing mechanism</a:t>
            </a:r>
          </a:p>
        </p:txBody>
      </p:sp>
      <p:sp>
        <p:nvSpPr>
          <p:cNvPr id="795" name="Shape 795"/>
          <p:cNvSpPr txBox="1">
            <a:spLocks noGrp="1"/>
          </p:cNvSpPr>
          <p:nvPr>
            <p:ph type="body" idx="1"/>
          </p:nvPr>
        </p:nvSpPr>
        <p:spPr>
          <a:xfrm>
            <a:off x="780600" y="1615225"/>
            <a:ext cx="6700500" cy="4446000"/>
          </a:xfrm>
          <a:prstGeom prst="rect">
            <a:avLst/>
          </a:prstGeom>
          <a:noFill/>
          <a:ln>
            <a:noFill/>
          </a:ln>
        </p:spPr>
        <p:txBody>
          <a:bodyPr wrap="square" lIns="91425" tIns="45700" rIns="91425" bIns="45700" anchor="t" anchorCtr="0">
            <a:noAutofit/>
          </a:bodyPr>
          <a:lstStyle/>
          <a:p>
            <a:pPr marL="342900" marR="0" lvl="0" indent="-355600" algn="l" rtl="0">
              <a:lnSpc>
                <a:spcPct val="90000"/>
              </a:lnSpc>
              <a:spcBef>
                <a:spcPts val="0"/>
              </a:spcBef>
              <a:spcAft>
                <a:spcPts val="0"/>
              </a:spcAft>
              <a:buClr>
                <a:schemeClr val="accent1"/>
              </a:buClr>
              <a:buSzPct val="100000"/>
              <a:buFont typeface="Noto Sans Symbols"/>
              <a:buChar char="•"/>
            </a:pPr>
            <a:r>
              <a:rPr lang="en-IN" sz="2000" b="0" i="0" u="none" strike="noStrike" cap="none">
                <a:solidFill>
                  <a:srgbClr val="3F3F3F"/>
                </a:solidFill>
                <a:latin typeface="Century Gothic"/>
                <a:ea typeface="Century Gothic"/>
                <a:cs typeface="Century Gothic"/>
                <a:sym typeface="Century Gothic"/>
              </a:rPr>
              <a:t>“Plus” shaped links at front and back of chair on either side</a:t>
            </a:r>
          </a:p>
          <a:p>
            <a:pPr marL="342900" marR="0" lvl="0" indent="-355600" algn="l" rtl="0">
              <a:lnSpc>
                <a:spcPct val="90000"/>
              </a:lnSpc>
              <a:spcBef>
                <a:spcPts val="1100"/>
              </a:spcBef>
              <a:spcAft>
                <a:spcPts val="0"/>
              </a:spcAft>
              <a:buClr>
                <a:schemeClr val="accent1"/>
              </a:buClr>
              <a:buSzPct val="100000"/>
              <a:buFont typeface="Noto Sans Symbols"/>
              <a:buChar char="•"/>
            </a:pPr>
            <a:r>
              <a:rPr lang="en-IN" sz="2000" b="0" i="0" u="none" strike="noStrike" cap="none">
                <a:solidFill>
                  <a:srgbClr val="3F3F3F"/>
                </a:solidFill>
                <a:latin typeface="Century Gothic"/>
                <a:ea typeface="Century Gothic"/>
                <a:cs typeface="Century Gothic"/>
                <a:sym typeface="Century Gothic"/>
              </a:rPr>
              <a:t>All links roll about one of their arm to reach next step</a:t>
            </a:r>
          </a:p>
          <a:p>
            <a:pPr marL="342900" marR="0" lvl="0" indent="-355600" algn="l" rtl="0">
              <a:lnSpc>
                <a:spcPct val="90000"/>
              </a:lnSpc>
              <a:spcBef>
                <a:spcPts val="1100"/>
              </a:spcBef>
              <a:spcAft>
                <a:spcPts val="0"/>
              </a:spcAft>
              <a:buClr>
                <a:schemeClr val="accent1"/>
              </a:buClr>
              <a:buSzPct val="100000"/>
              <a:buFont typeface="Noto Sans Symbols"/>
              <a:buChar char="•"/>
            </a:pPr>
            <a:r>
              <a:rPr lang="en-IN" sz="2000" b="0" i="0" u="none" strike="noStrike" cap="none">
                <a:solidFill>
                  <a:srgbClr val="3F3F3F"/>
                </a:solidFill>
                <a:latin typeface="Century Gothic"/>
                <a:ea typeface="Century Gothic"/>
                <a:cs typeface="Century Gothic"/>
                <a:sym typeface="Century Gothic"/>
              </a:rPr>
              <a:t>Circular fixed end of arm</a:t>
            </a:r>
          </a:p>
          <a:p>
            <a:pPr marL="749300" marR="0" lvl="1" indent="-317500" algn="l" rtl="0">
              <a:lnSpc>
                <a:spcPct val="90000"/>
              </a:lnSpc>
              <a:spcBef>
                <a:spcPts val="1100"/>
              </a:spcBef>
              <a:spcAft>
                <a:spcPts val="0"/>
              </a:spcAft>
              <a:buClr>
                <a:schemeClr val="accent1"/>
              </a:buClr>
              <a:buSzPct val="100000"/>
              <a:buFont typeface="Noto Sans Symbols"/>
              <a:buChar char="•"/>
            </a:pPr>
            <a:r>
              <a:rPr lang="en-IN" sz="2000" b="0" i="0" u="none" strike="noStrike" cap="none">
                <a:solidFill>
                  <a:srgbClr val="3F3F3F"/>
                </a:solidFill>
                <a:latin typeface="Century Gothic"/>
                <a:ea typeface="Century Gothic"/>
                <a:cs typeface="Century Gothic"/>
                <a:sym typeface="Century Gothic"/>
              </a:rPr>
              <a:t>Provides space for mounting gear box</a:t>
            </a:r>
          </a:p>
          <a:p>
            <a:pPr marL="749300" marR="0" lvl="1" indent="-317500" algn="l" rtl="0">
              <a:lnSpc>
                <a:spcPct val="90000"/>
              </a:lnSpc>
              <a:spcBef>
                <a:spcPts val="1100"/>
              </a:spcBef>
              <a:spcAft>
                <a:spcPts val="0"/>
              </a:spcAft>
              <a:buClr>
                <a:schemeClr val="accent1"/>
              </a:buClr>
              <a:buSzPct val="100000"/>
              <a:buFont typeface="Noto Sans Symbols"/>
              <a:buChar char="•"/>
            </a:pPr>
            <a:r>
              <a:rPr lang="en-IN" sz="2000" b="0" i="0" u="none" strike="noStrike" cap="none">
                <a:solidFill>
                  <a:srgbClr val="3F3F3F"/>
                </a:solidFill>
                <a:latin typeface="Century Gothic"/>
                <a:ea typeface="Century Gothic"/>
                <a:cs typeface="Century Gothic"/>
                <a:sym typeface="Century Gothic"/>
              </a:rPr>
              <a:t>Prevents locking against stair corners even for higher arm lengths</a:t>
            </a:r>
          </a:p>
          <a:p>
            <a:pPr marL="749300" marR="0" lvl="1" indent="-317500" algn="l" rtl="0">
              <a:lnSpc>
                <a:spcPct val="90000"/>
              </a:lnSpc>
              <a:spcBef>
                <a:spcPts val="1100"/>
              </a:spcBef>
              <a:spcAft>
                <a:spcPts val="0"/>
              </a:spcAft>
              <a:buClr>
                <a:schemeClr val="accent1"/>
              </a:buClr>
              <a:buSzPct val="100000"/>
              <a:buFont typeface="Noto Sans Symbols"/>
              <a:buChar char="•"/>
            </a:pPr>
            <a:r>
              <a:rPr lang="en-IN" sz="2000" b="0" i="0" u="none" strike="noStrike" cap="none">
                <a:solidFill>
                  <a:srgbClr val="3F3F3F"/>
                </a:solidFill>
                <a:latin typeface="Century Gothic"/>
                <a:ea typeface="Century Gothic"/>
                <a:cs typeface="Century Gothic"/>
                <a:sym typeface="Century Gothic"/>
              </a:rPr>
              <a:t>Higher arm lengths – no landing on the step edges, makes the mechanism compatible with varying step geometry</a:t>
            </a:r>
          </a:p>
        </p:txBody>
      </p:sp>
      <p:pic>
        <p:nvPicPr>
          <p:cNvPr id="796" name="Shape 796" descr="Screen Clipping"/>
          <p:cNvPicPr preferRelativeResize="0"/>
          <p:nvPr/>
        </p:nvPicPr>
        <p:blipFill rotWithShape="1">
          <a:blip r:embed="rId4">
            <a:alphaModFix/>
          </a:blip>
          <a:srcRect/>
          <a:stretch/>
        </p:blipFill>
        <p:spPr>
          <a:xfrm>
            <a:off x="8549421" y="4362741"/>
            <a:ext cx="2666400" cy="2419200"/>
          </a:xfrm>
          <a:prstGeom prst="rect">
            <a:avLst/>
          </a:prstGeom>
          <a:noFill/>
          <a:ln>
            <a:noFill/>
          </a:ln>
        </p:spPr>
      </p:pic>
    </p:spTree>
    <p:extLst>
      <p:ext uri="{BB962C8B-B14F-4D97-AF65-F5344CB8AC3E}">
        <p14:creationId xmlns:p14="http://schemas.microsoft.com/office/powerpoint/2010/main" val="1483004721"/>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AD999-20BA-46BD-B2E0-42E4BE699AE8}"/>
              </a:ext>
            </a:extLst>
          </p:cNvPr>
          <p:cNvSpPr>
            <a:spLocks noGrp="1"/>
          </p:cNvSpPr>
          <p:nvPr>
            <p:ph type="title"/>
          </p:nvPr>
        </p:nvSpPr>
        <p:spPr>
          <a:xfrm>
            <a:off x="2943775" y="2139615"/>
            <a:ext cx="8915399" cy="1468800"/>
          </a:xfrm>
        </p:spPr>
        <p:txBody>
          <a:bodyPr>
            <a:normAutofit/>
          </a:bodyPr>
          <a:lstStyle/>
          <a:p>
            <a:r>
              <a:rPr lang="en-US" sz="4400" dirty="0"/>
              <a:t>Prototype design iterations</a:t>
            </a:r>
          </a:p>
        </p:txBody>
      </p:sp>
    </p:spTree>
    <p:extLst>
      <p:ext uri="{BB962C8B-B14F-4D97-AF65-F5344CB8AC3E}">
        <p14:creationId xmlns:p14="http://schemas.microsoft.com/office/powerpoint/2010/main" val="3554569202"/>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B086B-6BE1-479C-A07E-F795ECDF9F2E}"/>
              </a:ext>
            </a:extLst>
          </p:cNvPr>
          <p:cNvSpPr>
            <a:spLocks noGrp="1"/>
          </p:cNvSpPr>
          <p:nvPr>
            <p:ph type="title"/>
          </p:nvPr>
        </p:nvSpPr>
        <p:spPr/>
        <p:txBody>
          <a:bodyPr/>
          <a:lstStyle/>
          <a:p>
            <a:r>
              <a:rPr lang="en-US" dirty="0"/>
              <a:t>Initial decisions</a:t>
            </a:r>
          </a:p>
        </p:txBody>
      </p:sp>
      <p:sp>
        <p:nvSpPr>
          <p:cNvPr id="3" name="Content Placeholder 2">
            <a:extLst>
              <a:ext uri="{FF2B5EF4-FFF2-40B4-BE49-F238E27FC236}">
                <a16:creationId xmlns:a16="http://schemas.microsoft.com/office/drawing/2014/main" id="{3DDF779B-A037-4615-94E0-70C52DD0FAE7}"/>
              </a:ext>
            </a:extLst>
          </p:cNvPr>
          <p:cNvSpPr>
            <a:spLocks noGrp="1"/>
          </p:cNvSpPr>
          <p:nvPr>
            <p:ph idx="1"/>
          </p:nvPr>
        </p:nvSpPr>
        <p:spPr>
          <a:xfrm>
            <a:off x="1847581" y="1613646"/>
            <a:ext cx="4828515" cy="4523918"/>
          </a:xfrm>
        </p:spPr>
        <p:txBody>
          <a:bodyPr/>
          <a:lstStyle/>
          <a:p>
            <a:r>
              <a:rPr lang="en-US" dirty="0"/>
              <a:t>Planetary gear was procured from IITB Racing</a:t>
            </a:r>
          </a:p>
          <a:p>
            <a:r>
              <a:rPr lang="en-US" dirty="0"/>
              <a:t>To avoid complexities, gear would be mounted on one side (not in center)</a:t>
            </a:r>
          </a:p>
          <a:p>
            <a:r>
              <a:rPr lang="en-US" dirty="0"/>
              <a:t>Link body would be made by welding two plates</a:t>
            </a:r>
          </a:p>
          <a:p>
            <a:r>
              <a:rPr lang="en-US" dirty="0"/>
              <a:t>Sprocket chain mechanism would be to transmit torque wherever required</a:t>
            </a:r>
          </a:p>
        </p:txBody>
      </p:sp>
      <p:pic>
        <p:nvPicPr>
          <p:cNvPr id="7" name="Picture 6">
            <a:extLst>
              <a:ext uri="{FF2B5EF4-FFF2-40B4-BE49-F238E27FC236}">
                <a16:creationId xmlns:a16="http://schemas.microsoft.com/office/drawing/2014/main" id="{DAF3B2F3-678E-403B-9F62-A7F73F9E4068}"/>
              </a:ext>
            </a:extLst>
          </p:cNvPr>
          <p:cNvPicPr>
            <a:picLocks noChangeAspect="1"/>
          </p:cNvPicPr>
          <p:nvPr/>
        </p:nvPicPr>
        <p:blipFill rotWithShape="1">
          <a:blip r:embed="rId2">
            <a:extLst>
              <a:ext uri="{28A0092B-C50C-407E-A947-70E740481C1C}">
                <a14:useLocalDpi xmlns:a14="http://schemas.microsoft.com/office/drawing/2010/main" val="0"/>
              </a:ext>
            </a:extLst>
          </a:blip>
          <a:srcRect l="25455" t="13806" r="24394" b="29494"/>
          <a:stretch/>
        </p:blipFill>
        <p:spPr>
          <a:xfrm>
            <a:off x="6918758" y="1634428"/>
            <a:ext cx="4585854" cy="3888458"/>
          </a:xfrm>
          <a:prstGeom prst="rect">
            <a:avLst/>
          </a:prstGeom>
        </p:spPr>
      </p:pic>
      <p:cxnSp>
        <p:nvCxnSpPr>
          <p:cNvPr id="9" name="Straight Arrow Connector 8">
            <a:extLst>
              <a:ext uri="{FF2B5EF4-FFF2-40B4-BE49-F238E27FC236}">
                <a16:creationId xmlns:a16="http://schemas.microsoft.com/office/drawing/2014/main" id="{362FC7FE-9ED1-4428-9841-1908DDA01E03}"/>
              </a:ext>
            </a:extLst>
          </p:cNvPr>
          <p:cNvCxnSpPr>
            <a:cxnSpLocks/>
            <a:endCxn id="13" idx="2"/>
          </p:cNvCxnSpPr>
          <p:nvPr/>
        </p:nvCxnSpPr>
        <p:spPr>
          <a:xfrm flipV="1">
            <a:off x="8728364" y="1335114"/>
            <a:ext cx="748146" cy="19899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A185704-61C0-4150-AF87-CC5B15CE5720}"/>
              </a:ext>
            </a:extLst>
          </p:cNvPr>
          <p:cNvSpPr txBox="1"/>
          <p:nvPr/>
        </p:nvSpPr>
        <p:spPr>
          <a:xfrm>
            <a:off x="8728364" y="965782"/>
            <a:ext cx="1496291" cy="369332"/>
          </a:xfrm>
          <a:prstGeom prst="rect">
            <a:avLst/>
          </a:prstGeom>
          <a:noFill/>
        </p:spPr>
        <p:txBody>
          <a:bodyPr wrap="square" rtlCol="0">
            <a:spAutoFit/>
          </a:bodyPr>
          <a:lstStyle/>
          <a:p>
            <a:pPr algn="ctr"/>
            <a:r>
              <a:rPr lang="en-US" dirty="0"/>
              <a:t>Link body</a:t>
            </a:r>
          </a:p>
        </p:txBody>
      </p:sp>
      <p:cxnSp>
        <p:nvCxnSpPr>
          <p:cNvPr id="15" name="Straight Arrow Connector 14">
            <a:extLst>
              <a:ext uri="{FF2B5EF4-FFF2-40B4-BE49-F238E27FC236}">
                <a16:creationId xmlns:a16="http://schemas.microsoft.com/office/drawing/2014/main" id="{C4006A99-FCD2-4C65-8E81-252837EAE0C5}"/>
              </a:ext>
            </a:extLst>
          </p:cNvPr>
          <p:cNvCxnSpPr>
            <a:cxnSpLocks/>
            <a:endCxn id="16" idx="0"/>
          </p:cNvCxnSpPr>
          <p:nvPr/>
        </p:nvCxnSpPr>
        <p:spPr>
          <a:xfrm>
            <a:off x="7800110" y="4862945"/>
            <a:ext cx="315961" cy="861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627861F-4370-4ADD-A862-70BAF6864175}"/>
              </a:ext>
            </a:extLst>
          </p:cNvPr>
          <p:cNvSpPr txBox="1"/>
          <p:nvPr/>
        </p:nvSpPr>
        <p:spPr>
          <a:xfrm>
            <a:off x="7367925" y="5724082"/>
            <a:ext cx="1496291" cy="369332"/>
          </a:xfrm>
          <a:prstGeom prst="rect">
            <a:avLst/>
          </a:prstGeom>
          <a:noFill/>
        </p:spPr>
        <p:txBody>
          <a:bodyPr wrap="square" rtlCol="0">
            <a:spAutoFit/>
          </a:bodyPr>
          <a:lstStyle/>
          <a:p>
            <a:pPr algn="ctr"/>
            <a:r>
              <a:rPr lang="en-US" dirty="0"/>
              <a:t>Wheels</a:t>
            </a:r>
          </a:p>
        </p:txBody>
      </p:sp>
    </p:spTree>
    <p:extLst>
      <p:ext uri="{BB962C8B-B14F-4D97-AF65-F5344CB8AC3E}">
        <p14:creationId xmlns:p14="http://schemas.microsoft.com/office/powerpoint/2010/main" val="2563953930"/>
      </p:ext>
    </p:extLst>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E2340-00C1-43A2-AF16-E2000FBAE27D}"/>
              </a:ext>
            </a:extLst>
          </p:cNvPr>
          <p:cNvSpPr>
            <a:spLocks noGrp="1"/>
          </p:cNvSpPr>
          <p:nvPr>
            <p:ph type="title"/>
          </p:nvPr>
        </p:nvSpPr>
        <p:spPr/>
        <p:txBody>
          <a:bodyPr/>
          <a:lstStyle/>
          <a:p>
            <a:r>
              <a:rPr lang="en-US" dirty="0"/>
              <a:t>Wheels</a:t>
            </a:r>
          </a:p>
        </p:txBody>
      </p:sp>
      <p:sp>
        <p:nvSpPr>
          <p:cNvPr id="3" name="Content Placeholder 2">
            <a:extLst>
              <a:ext uri="{FF2B5EF4-FFF2-40B4-BE49-F238E27FC236}">
                <a16:creationId xmlns:a16="http://schemas.microsoft.com/office/drawing/2014/main" id="{2AF6B6A3-AC1B-47F6-8CC4-6B035609E1E2}"/>
              </a:ext>
            </a:extLst>
          </p:cNvPr>
          <p:cNvSpPr>
            <a:spLocks noGrp="1"/>
          </p:cNvSpPr>
          <p:nvPr>
            <p:ph idx="1"/>
          </p:nvPr>
        </p:nvSpPr>
        <p:spPr>
          <a:xfrm>
            <a:off x="1847581" y="1613647"/>
            <a:ext cx="9657031" cy="1426016"/>
          </a:xfrm>
        </p:spPr>
        <p:txBody>
          <a:bodyPr/>
          <a:lstStyle/>
          <a:p>
            <a:r>
              <a:rPr lang="en-US" dirty="0"/>
              <a:t>Initial idea was to by rubber covered wheels</a:t>
            </a:r>
          </a:p>
          <a:p>
            <a:r>
              <a:rPr lang="en-US" dirty="0"/>
              <a:t>Make holes in them and bolt to link body</a:t>
            </a:r>
          </a:p>
          <a:p>
            <a:r>
              <a:rPr lang="en-US" dirty="0"/>
              <a:t>But due to cost constraint, this was not feasible</a:t>
            </a:r>
          </a:p>
        </p:txBody>
      </p:sp>
      <p:pic>
        <p:nvPicPr>
          <p:cNvPr id="4" name="Picture 3">
            <a:extLst>
              <a:ext uri="{FF2B5EF4-FFF2-40B4-BE49-F238E27FC236}">
                <a16:creationId xmlns:a16="http://schemas.microsoft.com/office/drawing/2014/main" id="{663E82A3-BE02-400F-92E2-2112D0EB89A6}"/>
              </a:ext>
            </a:extLst>
          </p:cNvPr>
          <p:cNvPicPr>
            <a:picLocks noChangeAspect="1"/>
          </p:cNvPicPr>
          <p:nvPr/>
        </p:nvPicPr>
        <p:blipFill rotWithShape="1">
          <a:blip r:embed="rId2">
            <a:extLst>
              <a:ext uri="{28A0092B-C50C-407E-A947-70E740481C1C}">
                <a14:useLocalDpi xmlns:a14="http://schemas.microsoft.com/office/drawing/2010/main" val="0"/>
              </a:ext>
            </a:extLst>
          </a:blip>
          <a:srcRect l="26212" t="23530" r="32273" b="21212"/>
          <a:stretch/>
        </p:blipFill>
        <p:spPr>
          <a:xfrm>
            <a:off x="8628113" y="3238490"/>
            <a:ext cx="2876499" cy="2871559"/>
          </a:xfrm>
          <a:prstGeom prst="rect">
            <a:avLst/>
          </a:prstGeom>
        </p:spPr>
      </p:pic>
      <p:sp>
        <p:nvSpPr>
          <p:cNvPr id="5" name="Content Placeholder 2">
            <a:extLst>
              <a:ext uri="{FF2B5EF4-FFF2-40B4-BE49-F238E27FC236}">
                <a16:creationId xmlns:a16="http://schemas.microsoft.com/office/drawing/2014/main" id="{B75D38B9-C516-4F53-9DE7-75AA566AD9BF}"/>
              </a:ext>
            </a:extLst>
          </p:cNvPr>
          <p:cNvSpPr txBox="1">
            <a:spLocks/>
          </p:cNvSpPr>
          <p:nvPr/>
        </p:nvSpPr>
        <p:spPr>
          <a:xfrm>
            <a:off x="1847581" y="3420661"/>
            <a:ext cx="6622791" cy="300904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Nylon wheels of 10 cm dia., 3 cm thick were purchased</a:t>
            </a:r>
          </a:p>
          <a:p>
            <a:r>
              <a:rPr lang="en-US" dirty="0"/>
              <a:t>Although 15 cm dia. wheels were required (according to design) the cost was too high for 15 cm dia. wheels</a:t>
            </a:r>
          </a:p>
          <a:p>
            <a:r>
              <a:rPr lang="en-US" dirty="0"/>
              <a:t>Holes (6mm) were made in 16 such wheels and they were bolted to link body</a:t>
            </a:r>
          </a:p>
        </p:txBody>
      </p:sp>
    </p:spTree>
    <p:extLst>
      <p:ext uri="{BB962C8B-B14F-4D97-AF65-F5344CB8AC3E}">
        <p14:creationId xmlns:p14="http://schemas.microsoft.com/office/powerpoint/2010/main" val="3731778475"/>
      </p:ext>
    </p:extLst>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95AB-55E3-49EF-8B96-9DF8EF44DE48}"/>
              </a:ext>
            </a:extLst>
          </p:cNvPr>
          <p:cNvSpPr>
            <a:spLocks noGrp="1"/>
          </p:cNvSpPr>
          <p:nvPr>
            <p:ph type="title"/>
          </p:nvPr>
        </p:nvSpPr>
        <p:spPr/>
        <p:txBody>
          <a:bodyPr/>
          <a:lstStyle/>
          <a:p>
            <a:r>
              <a:rPr lang="en-US" dirty="0"/>
              <a:t>Bearings</a:t>
            </a:r>
          </a:p>
        </p:txBody>
      </p:sp>
      <p:sp>
        <p:nvSpPr>
          <p:cNvPr id="3" name="Content Placeholder 2">
            <a:extLst>
              <a:ext uri="{FF2B5EF4-FFF2-40B4-BE49-F238E27FC236}">
                <a16:creationId xmlns:a16="http://schemas.microsoft.com/office/drawing/2014/main" id="{66F39ED9-D331-4F70-93CC-AA9AA6400D02}"/>
              </a:ext>
            </a:extLst>
          </p:cNvPr>
          <p:cNvSpPr>
            <a:spLocks noGrp="1"/>
          </p:cNvSpPr>
          <p:nvPr>
            <p:ph idx="1"/>
          </p:nvPr>
        </p:nvSpPr>
        <p:spPr>
          <a:xfrm>
            <a:off x="1847581" y="1613646"/>
            <a:ext cx="9657031" cy="4841745"/>
          </a:xfrm>
        </p:spPr>
        <p:txBody>
          <a:bodyPr/>
          <a:lstStyle/>
          <a:p>
            <a:r>
              <a:rPr lang="en-US" dirty="0"/>
              <a:t>3 bearings are required for prototype according to initial design</a:t>
            </a:r>
          </a:p>
          <a:p>
            <a:pPr lvl="1"/>
            <a:r>
              <a:rPr lang="en-US" dirty="0"/>
              <a:t>Front shaft</a:t>
            </a:r>
          </a:p>
          <a:p>
            <a:pPr lvl="1"/>
            <a:r>
              <a:rPr lang="en-US" dirty="0"/>
              <a:t>Back shaft</a:t>
            </a:r>
          </a:p>
          <a:p>
            <a:pPr lvl="1"/>
            <a:r>
              <a:rPr lang="en-US" dirty="0"/>
              <a:t>Upper shaft to which cranking is done. This would be connected to input shaft</a:t>
            </a:r>
          </a:p>
          <a:p>
            <a:r>
              <a:rPr lang="en-US" dirty="0"/>
              <a:t>Initial idea was to use 35 mm I.D. bearings since sprocket (previously decided) I.D. was also 35 mm</a:t>
            </a:r>
          </a:p>
          <a:p>
            <a:endParaRPr lang="en-US" dirty="0"/>
          </a:p>
          <a:p>
            <a:r>
              <a:rPr lang="en-US" dirty="0"/>
              <a:t>But 25 mm I.D. bearings were used for the following reasons</a:t>
            </a:r>
          </a:p>
          <a:p>
            <a:pPr lvl="1"/>
            <a:r>
              <a:rPr lang="en-US" dirty="0"/>
              <a:t>O.D. of 35 mm bearing was 72 mm which is too big. The block size for holding this bearing would be high and hence cost would go up</a:t>
            </a:r>
          </a:p>
          <a:p>
            <a:pPr lvl="1"/>
            <a:r>
              <a:rPr lang="en-US" dirty="0"/>
              <a:t>The cost for 35 mm bearing was also significantly high than what we allotted</a:t>
            </a:r>
          </a:p>
        </p:txBody>
      </p:sp>
    </p:spTree>
    <p:extLst>
      <p:ext uri="{BB962C8B-B14F-4D97-AF65-F5344CB8AC3E}">
        <p14:creationId xmlns:p14="http://schemas.microsoft.com/office/powerpoint/2010/main" val="1032113340"/>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26FD-AFFE-4E58-9F55-1D3243C67057}"/>
              </a:ext>
            </a:extLst>
          </p:cNvPr>
          <p:cNvSpPr>
            <a:spLocks noGrp="1"/>
          </p:cNvSpPr>
          <p:nvPr>
            <p:ph type="title"/>
          </p:nvPr>
        </p:nvSpPr>
        <p:spPr/>
        <p:txBody>
          <a:bodyPr/>
          <a:lstStyle/>
          <a:p>
            <a:r>
              <a:rPr lang="en-US" dirty="0"/>
              <a:t>Main presentation</a:t>
            </a:r>
          </a:p>
        </p:txBody>
      </p:sp>
    </p:spTree>
    <p:extLst>
      <p:ext uri="{BB962C8B-B14F-4D97-AF65-F5344CB8AC3E}">
        <p14:creationId xmlns:p14="http://schemas.microsoft.com/office/powerpoint/2010/main" val="415208225"/>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400A-F194-49EC-9560-C280F9EA743C}"/>
              </a:ext>
            </a:extLst>
          </p:cNvPr>
          <p:cNvSpPr>
            <a:spLocks noGrp="1"/>
          </p:cNvSpPr>
          <p:nvPr>
            <p:ph type="title"/>
          </p:nvPr>
        </p:nvSpPr>
        <p:spPr/>
        <p:txBody>
          <a:bodyPr/>
          <a:lstStyle/>
          <a:p>
            <a:r>
              <a:rPr lang="en-US" dirty="0"/>
              <a:t>Bearing blocks</a:t>
            </a:r>
          </a:p>
        </p:txBody>
      </p:sp>
      <p:sp>
        <p:nvSpPr>
          <p:cNvPr id="3" name="Content Placeholder 2">
            <a:extLst>
              <a:ext uri="{FF2B5EF4-FFF2-40B4-BE49-F238E27FC236}">
                <a16:creationId xmlns:a16="http://schemas.microsoft.com/office/drawing/2014/main" id="{5C5A54DD-8CC6-46A2-AF01-094F4FB8FF66}"/>
              </a:ext>
            </a:extLst>
          </p:cNvPr>
          <p:cNvSpPr>
            <a:spLocks noGrp="1"/>
          </p:cNvSpPr>
          <p:nvPr>
            <p:ph idx="1"/>
          </p:nvPr>
        </p:nvSpPr>
        <p:spPr>
          <a:xfrm>
            <a:off x="804091" y="1155581"/>
            <a:ext cx="5484995" cy="3769602"/>
          </a:xfrm>
        </p:spPr>
        <p:txBody>
          <a:bodyPr/>
          <a:lstStyle/>
          <a:p>
            <a:r>
              <a:rPr lang="en-US" dirty="0"/>
              <a:t>3 bearing blocks are required according to initial design</a:t>
            </a:r>
          </a:p>
          <a:p>
            <a:pPr lvl="1"/>
            <a:r>
              <a:rPr lang="en-US" dirty="0"/>
              <a:t>Front shaft bearing</a:t>
            </a:r>
          </a:p>
          <a:p>
            <a:pPr lvl="1"/>
            <a:r>
              <a:rPr lang="en-US" dirty="0"/>
              <a:t>Back shaft bearing</a:t>
            </a:r>
          </a:p>
          <a:p>
            <a:pPr lvl="1"/>
            <a:r>
              <a:rPr lang="en-US" dirty="0"/>
              <a:t>Upper shaft bearing</a:t>
            </a:r>
          </a:p>
          <a:p>
            <a:r>
              <a:rPr lang="en-US" dirty="0"/>
              <a:t>The bearing block for front and back shaft would be of different lengths and would be suspended from chassis</a:t>
            </a:r>
          </a:p>
          <a:p>
            <a:r>
              <a:rPr lang="en-US" dirty="0"/>
              <a:t>Upper shaft bearing would be bolted on the chassis</a:t>
            </a:r>
          </a:p>
        </p:txBody>
      </p:sp>
      <p:pic>
        <p:nvPicPr>
          <p:cNvPr id="5" name="Picture 4">
            <a:extLst>
              <a:ext uri="{FF2B5EF4-FFF2-40B4-BE49-F238E27FC236}">
                <a16:creationId xmlns:a16="http://schemas.microsoft.com/office/drawing/2014/main" id="{C8478B7D-FD0A-4A2E-ABCA-60F1D4842CA7}"/>
              </a:ext>
            </a:extLst>
          </p:cNvPr>
          <p:cNvPicPr>
            <a:picLocks noChangeAspect="1"/>
          </p:cNvPicPr>
          <p:nvPr/>
        </p:nvPicPr>
        <p:blipFill rotWithShape="1">
          <a:blip r:embed="rId2">
            <a:extLst>
              <a:ext uri="{28A0092B-C50C-407E-A947-70E740481C1C}">
                <a14:useLocalDpi xmlns:a14="http://schemas.microsoft.com/office/drawing/2010/main" val="0"/>
              </a:ext>
            </a:extLst>
          </a:blip>
          <a:srcRect l="19546" t="18206" r="13940" b="3839"/>
          <a:stretch/>
        </p:blipFill>
        <p:spPr>
          <a:xfrm>
            <a:off x="6289086" y="1352244"/>
            <a:ext cx="4725277" cy="4153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111FC00-098E-4FA3-8142-5054D0A49F89}"/>
              </a:ext>
            </a:extLst>
          </p:cNvPr>
          <p:cNvCxnSpPr>
            <a:cxnSpLocks/>
            <a:endCxn id="7" idx="0"/>
          </p:cNvCxnSpPr>
          <p:nvPr/>
        </p:nvCxnSpPr>
        <p:spPr>
          <a:xfrm>
            <a:off x="9421091" y="2826327"/>
            <a:ext cx="928404" cy="27831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097179C-F820-4028-96CE-74EDE4B1E8D8}"/>
              </a:ext>
            </a:extLst>
          </p:cNvPr>
          <p:cNvSpPr txBox="1"/>
          <p:nvPr/>
        </p:nvSpPr>
        <p:spPr>
          <a:xfrm>
            <a:off x="9194378" y="5609434"/>
            <a:ext cx="2310233" cy="646331"/>
          </a:xfrm>
          <a:prstGeom prst="rect">
            <a:avLst/>
          </a:prstGeom>
          <a:noFill/>
        </p:spPr>
        <p:txBody>
          <a:bodyPr wrap="square" rtlCol="0">
            <a:spAutoFit/>
          </a:bodyPr>
          <a:lstStyle/>
          <a:p>
            <a:pPr algn="ctr"/>
            <a:r>
              <a:rPr lang="en-US" dirty="0"/>
              <a:t>Front shaft bearing block</a:t>
            </a:r>
          </a:p>
        </p:txBody>
      </p:sp>
      <p:cxnSp>
        <p:nvCxnSpPr>
          <p:cNvPr id="13" name="Straight Arrow Connector 12">
            <a:extLst>
              <a:ext uri="{FF2B5EF4-FFF2-40B4-BE49-F238E27FC236}">
                <a16:creationId xmlns:a16="http://schemas.microsoft.com/office/drawing/2014/main" id="{BC961348-5E85-4CD2-A1E5-A61CC086FE6D}"/>
              </a:ext>
            </a:extLst>
          </p:cNvPr>
          <p:cNvCxnSpPr>
            <a:cxnSpLocks/>
            <a:endCxn id="14" idx="2"/>
          </p:cNvCxnSpPr>
          <p:nvPr/>
        </p:nvCxnSpPr>
        <p:spPr>
          <a:xfrm flipH="1" flipV="1">
            <a:off x="7444203" y="1221339"/>
            <a:ext cx="1155116" cy="13155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A87ED53-72C6-481C-9DE0-191E5BDBD18B}"/>
              </a:ext>
            </a:extLst>
          </p:cNvPr>
          <p:cNvSpPr txBox="1"/>
          <p:nvPr/>
        </p:nvSpPr>
        <p:spPr>
          <a:xfrm>
            <a:off x="6289086" y="575008"/>
            <a:ext cx="2310233" cy="646331"/>
          </a:xfrm>
          <a:prstGeom prst="rect">
            <a:avLst/>
          </a:prstGeom>
          <a:noFill/>
        </p:spPr>
        <p:txBody>
          <a:bodyPr wrap="square" rtlCol="0">
            <a:spAutoFit/>
          </a:bodyPr>
          <a:lstStyle/>
          <a:p>
            <a:pPr algn="ctr"/>
            <a:r>
              <a:rPr lang="en-US" dirty="0"/>
              <a:t>Back shaft bearing block</a:t>
            </a:r>
          </a:p>
        </p:txBody>
      </p:sp>
      <p:pic>
        <p:nvPicPr>
          <p:cNvPr id="19" name="Picture 18">
            <a:extLst>
              <a:ext uri="{FF2B5EF4-FFF2-40B4-BE49-F238E27FC236}">
                <a16:creationId xmlns:a16="http://schemas.microsoft.com/office/drawing/2014/main" id="{944FB1A9-CAF9-4090-AA08-3B5BC84E1862}"/>
              </a:ext>
            </a:extLst>
          </p:cNvPr>
          <p:cNvPicPr>
            <a:picLocks noChangeAspect="1"/>
          </p:cNvPicPr>
          <p:nvPr/>
        </p:nvPicPr>
        <p:blipFill rotWithShape="1">
          <a:blip r:embed="rId3">
            <a:extLst>
              <a:ext uri="{28A0092B-C50C-407E-A947-70E740481C1C}">
                <a14:useLocalDpi xmlns:a14="http://schemas.microsoft.com/office/drawing/2010/main" val="0"/>
              </a:ext>
            </a:extLst>
          </a:blip>
          <a:srcRect l="18030" t="24040" r="13636" b="24040"/>
          <a:stretch/>
        </p:blipFill>
        <p:spPr>
          <a:xfrm>
            <a:off x="936985" y="4925183"/>
            <a:ext cx="3338366" cy="1902350"/>
          </a:xfrm>
          <a:prstGeom prst="rect">
            <a:avLst/>
          </a:prstGeom>
        </p:spPr>
      </p:pic>
      <p:cxnSp>
        <p:nvCxnSpPr>
          <p:cNvPr id="23" name="Straight Arrow Connector 22">
            <a:extLst>
              <a:ext uri="{FF2B5EF4-FFF2-40B4-BE49-F238E27FC236}">
                <a16:creationId xmlns:a16="http://schemas.microsoft.com/office/drawing/2014/main" id="{B6283CCA-24A8-4425-9ED9-4693E6ED9F2E}"/>
              </a:ext>
            </a:extLst>
          </p:cNvPr>
          <p:cNvCxnSpPr>
            <a:cxnSpLocks/>
            <a:endCxn id="24" idx="1"/>
          </p:cNvCxnSpPr>
          <p:nvPr/>
        </p:nvCxnSpPr>
        <p:spPr>
          <a:xfrm>
            <a:off x="4003964" y="5702419"/>
            <a:ext cx="1388884" cy="342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3090D46-F072-46CF-A409-A047C324ECE2}"/>
              </a:ext>
            </a:extLst>
          </p:cNvPr>
          <p:cNvSpPr txBox="1"/>
          <p:nvPr/>
        </p:nvSpPr>
        <p:spPr>
          <a:xfrm>
            <a:off x="5392848" y="5721775"/>
            <a:ext cx="1742243" cy="646331"/>
          </a:xfrm>
          <a:prstGeom prst="rect">
            <a:avLst/>
          </a:prstGeom>
          <a:noFill/>
        </p:spPr>
        <p:txBody>
          <a:bodyPr wrap="square" rtlCol="0">
            <a:spAutoFit/>
          </a:bodyPr>
          <a:lstStyle/>
          <a:p>
            <a:pPr algn="ctr"/>
            <a:r>
              <a:rPr lang="en-US" dirty="0"/>
              <a:t>Upper shaft bearing block</a:t>
            </a:r>
          </a:p>
        </p:txBody>
      </p:sp>
    </p:spTree>
    <p:extLst>
      <p:ext uri="{BB962C8B-B14F-4D97-AF65-F5344CB8AC3E}">
        <p14:creationId xmlns:p14="http://schemas.microsoft.com/office/powerpoint/2010/main" val="1653799150"/>
      </p:ext>
    </p:extLst>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40D1B-83A5-476A-9984-977877BAEFF2}"/>
              </a:ext>
            </a:extLst>
          </p:cNvPr>
          <p:cNvSpPr>
            <a:spLocks noGrp="1"/>
          </p:cNvSpPr>
          <p:nvPr>
            <p:ph type="title"/>
          </p:nvPr>
        </p:nvSpPr>
        <p:spPr/>
        <p:txBody>
          <a:bodyPr/>
          <a:lstStyle/>
          <a:p>
            <a:r>
              <a:rPr lang="en-US" dirty="0"/>
              <a:t>Chassis</a:t>
            </a:r>
          </a:p>
        </p:txBody>
      </p:sp>
      <p:sp>
        <p:nvSpPr>
          <p:cNvPr id="3" name="Content Placeholder 2">
            <a:extLst>
              <a:ext uri="{FF2B5EF4-FFF2-40B4-BE49-F238E27FC236}">
                <a16:creationId xmlns:a16="http://schemas.microsoft.com/office/drawing/2014/main" id="{B5DA875D-C46E-4A53-BF15-4E9497DE4EE6}"/>
              </a:ext>
            </a:extLst>
          </p:cNvPr>
          <p:cNvSpPr>
            <a:spLocks noGrp="1"/>
          </p:cNvSpPr>
          <p:nvPr>
            <p:ph idx="1"/>
          </p:nvPr>
        </p:nvSpPr>
        <p:spPr>
          <a:xfrm>
            <a:off x="1847582" y="1613646"/>
            <a:ext cx="5343212" cy="4297575"/>
          </a:xfrm>
        </p:spPr>
        <p:txBody>
          <a:bodyPr/>
          <a:lstStyle/>
          <a:p>
            <a:r>
              <a:rPr lang="en-US" dirty="0"/>
              <a:t>Initially thought of using 3 mm Al plate as chassis</a:t>
            </a:r>
          </a:p>
          <a:p>
            <a:r>
              <a:rPr lang="en-US" dirty="0"/>
              <a:t>Another bent 3 mm Al plate on which the gear would be fixed would be bolted to chassis</a:t>
            </a:r>
          </a:p>
          <a:p>
            <a:r>
              <a:rPr lang="en-IN" dirty="0"/>
              <a:t>Two Al aluminium blocks of different length for supporting bearings are connected to chassis</a:t>
            </a:r>
          </a:p>
          <a:p>
            <a:endParaRPr lang="en-US" dirty="0"/>
          </a:p>
        </p:txBody>
      </p:sp>
      <p:pic>
        <p:nvPicPr>
          <p:cNvPr id="4" name="Picture 2" descr="initialproto.jpg">
            <a:extLst>
              <a:ext uri="{FF2B5EF4-FFF2-40B4-BE49-F238E27FC236}">
                <a16:creationId xmlns:a16="http://schemas.microsoft.com/office/drawing/2014/main" id="{7FF995F1-F600-4472-9260-F3846E5B673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35439" b="14255"/>
          <a:stretch/>
        </p:blipFill>
        <p:spPr bwMode="auto">
          <a:xfrm>
            <a:off x="7190794" y="2175088"/>
            <a:ext cx="4585758" cy="410121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045E1409-BC0F-4A44-BB93-3B1AFA95C0C5}"/>
              </a:ext>
            </a:extLst>
          </p:cNvPr>
          <p:cNvCxnSpPr>
            <a:cxnSpLocks/>
            <a:endCxn id="6" idx="2"/>
          </p:cNvCxnSpPr>
          <p:nvPr/>
        </p:nvCxnSpPr>
        <p:spPr>
          <a:xfrm flipH="1" flipV="1">
            <a:off x="8681894" y="1399578"/>
            <a:ext cx="891597" cy="10803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E61D78-7774-4ED3-A8D2-A5C583A7ED83}"/>
              </a:ext>
            </a:extLst>
          </p:cNvPr>
          <p:cNvSpPr txBox="1"/>
          <p:nvPr/>
        </p:nvSpPr>
        <p:spPr>
          <a:xfrm>
            <a:off x="7526777" y="753247"/>
            <a:ext cx="2310233" cy="646331"/>
          </a:xfrm>
          <a:prstGeom prst="rect">
            <a:avLst/>
          </a:prstGeom>
          <a:noFill/>
        </p:spPr>
        <p:txBody>
          <a:bodyPr wrap="square" rtlCol="0">
            <a:spAutoFit/>
          </a:bodyPr>
          <a:lstStyle/>
          <a:p>
            <a:pPr algn="ctr"/>
            <a:r>
              <a:rPr lang="en-US" dirty="0"/>
              <a:t>Al chassis in initial design</a:t>
            </a:r>
          </a:p>
        </p:txBody>
      </p:sp>
      <p:cxnSp>
        <p:nvCxnSpPr>
          <p:cNvPr id="11" name="Straight Arrow Connector 10">
            <a:extLst>
              <a:ext uri="{FF2B5EF4-FFF2-40B4-BE49-F238E27FC236}">
                <a16:creationId xmlns:a16="http://schemas.microsoft.com/office/drawing/2014/main" id="{72AE8E16-EB2F-435B-89B5-98A63BD69811}"/>
              </a:ext>
            </a:extLst>
          </p:cNvPr>
          <p:cNvCxnSpPr>
            <a:cxnSpLocks/>
            <a:endCxn id="17" idx="3"/>
          </p:cNvCxnSpPr>
          <p:nvPr/>
        </p:nvCxnSpPr>
        <p:spPr>
          <a:xfrm flipH="1">
            <a:off x="6530398" y="3158836"/>
            <a:ext cx="3943638" cy="1879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333DC18-8AC2-4147-B70C-B47169B12282}"/>
              </a:ext>
            </a:extLst>
          </p:cNvPr>
          <p:cNvCxnSpPr>
            <a:cxnSpLocks/>
            <a:endCxn id="19" idx="3"/>
          </p:cNvCxnSpPr>
          <p:nvPr/>
        </p:nvCxnSpPr>
        <p:spPr>
          <a:xfrm flipH="1">
            <a:off x="6518425" y="4576784"/>
            <a:ext cx="4075396" cy="16090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872749E-465E-4D38-9968-E2D94E1970F1}"/>
              </a:ext>
            </a:extLst>
          </p:cNvPr>
          <p:cNvSpPr txBox="1"/>
          <p:nvPr/>
        </p:nvSpPr>
        <p:spPr>
          <a:xfrm>
            <a:off x="4220165" y="4715647"/>
            <a:ext cx="2310233" cy="646331"/>
          </a:xfrm>
          <a:prstGeom prst="rect">
            <a:avLst/>
          </a:prstGeom>
          <a:noFill/>
        </p:spPr>
        <p:txBody>
          <a:bodyPr wrap="square" rtlCol="0">
            <a:spAutoFit/>
          </a:bodyPr>
          <a:lstStyle/>
          <a:p>
            <a:pPr algn="ctr"/>
            <a:r>
              <a:rPr lang="en-US" dirty="0"/>
              <a:t>Bent plate to hold gear</a:t>
            </a:r>
          </a:p>
        </p:txBody>
      </p:sp>
      <p:sp>
        <p:nvSpPr>
          <p:cNvPr id="19" name="TextBox 18">
            <a:extLst>
              <a:ext uri="{FF2B5EF4-FFF2-40B4-BE49-F238E27FC236}">
                <a16:creationId xmlns:a16="http://schemas.microsoft.com/office/drawing/2014/main" id="{27AFF224-46FE-4F52-AB3E-A2408C56E63C}"/>
              </a:ext>
            </a:extLst>
          </p:cNvPr>
          <p:cNvSpPr txBox="1"/>
          <p:nvPr/>
        </p:nvSpPr>
        <p:spPr>
          <a:xfrm>
            <a:off x="4208192" y="6001176"/>
            <a:ext cx="2310233" cy="369332"/>
          </a:xfrm>
          <a:prstGeom prst="rect">
            <a:avLst/>
          </a:prstGeom>
          <a:noFill/>
        </p:spPr>
        <p:txBody>
          <a:bodyPr wrap="square" rtlCol="0">
            <a:spAutoFit/>
          </a:bodyPr>
          <a:lstStyle/>
          <a:p>
            <a:pPr algn="ctr"/>
            <a:r>
              <a:rPr lang="en-US" dirty="0"/>
              <a:t>Planetary gear</a:t>
            </a:r>
          </a:p>
        </p:txBody>
      </p:sp>
    </p:spTree>
    <p:extLst>
      <p:ext uri="{BB962C8B-B14F-4D97-AF65-F5344CB8AC3E}">
        <p14:creationId xmlns:p14="http://schemas.microsoft.com/office/powerpoint/2010/main" val="1431647809"/>
      </p:ext>
    </p:extLst>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2023D-094A-4902-BF02-32B833808D16}"/>
              </a:ext>
            </a:extLst>
          </p:cNvPr>
          <p:cNvSpPr>
            <a:spLocks noGrp="1"/>
          </p:cNvSpPr>
          <p:nvPr>
            <p:ph type="title"/>
          </p:nvPr>
        </p:nvSpPr>
        <p:spPr/>
        <p:txBody>
          <a:bodyPr/>
          <a:lstStyle/>
          <a:p>
            <a:r>
              <a:rPr lang="en-US" dirty="0"/>
              <a:t>Front and back shaft</a:t>
            </a:r>
          </a:p>
        </p:txBody>
      </p:sp>
      <p:sp>
        <p:nvSpPr>
          <p:cNvPr id="3" name="Content Placeholder 2">
            <a:extLst>
              <a:ext uri="{FF2B5EF4-FFF2-40B4-BE49-F238E27FC236}">
                <a16:creationId xmlns:a16="http://schemas.microsoft.com/office/drawing/2014/main" id="{4D5CADE8-A7A2-4426-B8D9-DEF79C3C3006}"/>
              </a:ext>
            </a:extLst>
          </p:cNvPr>
          <p:cNvSpPr>
            <a:spLocks noGrp="1"/>
          </p:cNvSpPr>
          <p:nvPr>
            <p:ph idx="1"/>
          </p:nvPr>
        </p:nvSpPr>
        <p:spPr/>
        <p:txBody>
          <a:bodyPr/>
          <a:lstStyle/>
          <a:p>
            <a:r>
              <a:rPr lang="en-US" dirty="0"/>
              <a:t>One end of back shaft would be mated with gear output</a:t>
            </a:r>
          </a:p>
          <a:p>
            <a:r>
              <a:rPr lang="en-US" dirty="0"/>
              <a:t>From that end, 2 steps would be provided for the following purposes</a:t>
            </a:r>
          </a:p>
          <a:p>
            <a:pPr marL="800100" lvl="1" indent="-342900">
              <a:buFont typeface="+mj-lt"/>
              <a:buAutoNum type="arabicPeriod"/>
            </a:pPr>
            <a:r>
              <a:rPr lang="en-US" dirty="0"/>
              <a:t>To weld sprocket</a:t>
            </a:r>
          </a:p>
          <a:p>
            <a:pPr marL="800100" lvl="1" indent="-342900">
              <a:buFont typeface="+mj-lt"/>
              <a:buAutoNum type="arabicPeriod"/>
            </a:pPr>
            <a:r>
              <a:rPr lang="en-US" dirty="0"/>
              <a:t>To press fit bearing</a:t>
            </a:r>
          </a:p>
          <a:p>
            <a:pPr marL="400050"/>
            <a:endParaRPr lang="en-US" dirty="0"/>
          </a:p>
          <a:p>
            <a:pPr marL="400050"/>
            <a:r>
              <a:rPr lang="en-US" dirty="0"/>
              <a:t>Front shaft would be a single stepped shaft to accommodate sprocket and bearing</a:t>
            </a:r>
          </a:p>
          <a:p>
            <a:pPr marL="400050"/>
            <a:endParaRPr lang="en-US" dirty="0"/>
          </a:p>
          <a:p>
            <a:pPr marL="400050"/>
            <a:r>
              <a:rPr lang="en-US" dirty="0"/>
              <a:t>Both the shafts were made hollow wherever possible, by how much ever possible to reduce weight</a:t>
            </a:r>
          </a:p>
        </p:txBody>
      </p:sp>
    </p:spTree>
    <p:extLst>
      <p:ext uri="{BB962C8B-B14F-4D97-AF65-F5344CB8AC3E}">
        <p14:creationId xmlns:p14="http://schemas.microsoft.com/office/powerpoint/2010/main" val="3716350909"/>
      </p:ext>
    </p:extLst>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C04AE-7ACB-41E0-9199-68C11145E25D}"/>
              </a:ext>
            </a:extLst>
          </p:cNvPr>
          <p:cNvSpPr>
            <a:spLocks noGrp="1"/>
          </p:cNvSpPr>
          <p:nvPr>
            <p:ph type="title"/>
          </p:nvPr>
        </p:nvSpPr>
        <p:spPr/>
        <p:txBody>
          <a:bodyPr/>
          <a:lstStyle/>
          <a:p>
            <a:r>
              <a:rPr lang="en-US" dirty="0"/>
              <a:t>Assembly – making links</a:t>
            </a:r>
          </a:p>
        </p:txBody>
      </p:sp>
      <p:sp>
        <p:nvSpPr>
          <p:cNvPr id="3" name="Content Placeholder 2">
            <a:extLst>
              <a:ext uri="{FF2B5EF4-FFF2-40B4-BE49-F238E27FC236}">
                <a16:creationId xmlns:a16="http://schemas.microsoft.com/office/drawing/2014/main" id="{09D1549F-59CE-4CB6-98C5-04080FDE3702}"/>
              </a:ext>
            </a:extLst>
          </p:cNvPr>
          <p:cNvSpPr>
            <a:spLocks noGrp="1"/>
          </p:cNvSpPr>
          <p:nvPr>
            <p:ph idx="1"/>
          </p:nvPr>
        </p:nvSpPr>
        <p:spPr>
          <a:xfrm>
            <a:off x="1847581" y="1613646"/>
            <a:ext cx="4547881" cy="4297575"/>
          </a:xfrm>
        </p:spPr>
        <p:txBody>
          <a:bodyPr/>
          <a:lstStyle/>
          <a:p>
            <a:r>
              <a:rPr lang="en-US" dirty="0"/>
              <a:t>Link = link body + 4 wheels</a:t>
            </a:r>
          </a:p>
          <a:p>
            <a:r>
              <a:rPr lang="en-US" dirty="0"/>
              <a:t>Link body was made by welding two plates</a:t>
            </a:r>
          </a:p>
          <a:p>
            <a:r>
              <a:rPr lang="en-US" dirty="0"/>
              <a:t>Matching holes were made in link body and wheels and the wheels were bolted to link body</a:t>
            </a:r>
          </a:p>
        </p:txBody>
      </p:sp>
      <p:pic>
        <p:nvPicPr>
          <p:cNvPr id="4" name="Picture 3">
            <a:extLst>
              <a:ext uri="{FF2B5EF4-FFF2-40B4-BE49-F238E27FC236}">
                <a16:creationId xmlns:a16="http://schemas.microsoft.com/office/drawing/2014/main" id="{DCF04E5F-375B-4D57-AB54-51AE35709E38}"/>
              </a:ext>
            </a:extLst>
          </p:cNvPr>
          <p:cNvPicPr>
            <a:picLocks noChangeAspect="1"/>
          </p:cNvPicPr>
          <p:nvPr/>
        </p:nvPicPr>
        <p:blipFill rotWithShape="1">
          <a:blip r:embed="rId2">
            <a:extLst>
              <a:ext uri="{28A0092B-C50C-407E-A947-70E740481C1C}">
                <a14:useLocalDpi xmlns:a14="http://schemas.microsoft.com/office/drawing/2010/main" val="0"/>
              </a:ext>
            </a:extLst>
          </a:blip>
          <a:srcRect l="25455" t="13806" r="24394" b="29494"/>
          <a:stretch/>
        </p:blipFill>
        <p:spPr>
          <a:xfrm>
            <a:off x="6613958" y="1615425"/>
            <a:ext cx="4585854" cy="3888458"/>
          </a:xfrm>
          <a:prstGeom prst="rect">
            <a:avLst/>
          </a:prstGeom>
        </p:spPr>
      </p:pic>
      <p:cxnSp>
        <p:nvCxnSpPr>
          <p:cNvPr id="5" name="Straight Arrow Connector 4">
            <a:extLst>
              <a:ext uri="{FF2B5EF4-FFF2-40B4-BE49-F238E27FC236}">
                <a16:creationId xmlns:a16="http://schemas.microsoft.com/office/drawing/2014/main" id="{2227949B-2DAA-4D16-A95E-EC2F949E8A89}"/>
              </a:ext>
            </a:extLst>
          </p:cNvPr>
          <p:cNvCxnSpPr>
            <a:cxnSpLocks/>
            <a:endCxn id="6" idx="2"/>
          </p:cNvCxnSpPr>
          <p:nvPr/>
        </p:nvCxnSpPr>
        <p:spPr>
          <a:xfrm flipV="1">
            <a:off x="8423564" y="1316111"/>
            <a:ext cx="748146" cy="19899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9F53ACB-1A74-44E2-9303-2F5AB450C7B3}"/>
              </a:ext>
            </a:extLst>
          </p:cNvPr>
          <p:cNvSpPr txBox="1"/>
          <p:nvPr/>
        </p:nvSpPr>
        <p:spPr>
          <a:xfrm>
            <a:off x="8423564" y="946779"/>
            <a:ext cx="1496291" cy="369332"/>
          </a:xfrm>
          <a:prstGeom prst="rect">
            <a:avLst/>
          </a:prstGeom>
          <a:noFill/>
        </p:spPr>
        <p:txBody>
          <a:bodyPr wrap="square" rtlCol="0">
            <a:spAutoFit/>
          </a:bodyPr>
          <a:lstStyle/>
          <a:p>
            <a:pPr algn="ctr"/>
            <a:r>
              <a:rPr lang="en-US" dirty="0"/>
              <a:t>Link body</a:t>
            </a:r>
          </a:p>
        </p:txBody>
      </p:sp>
      <p:cxnSp>
        <p:nvCxnSpPr>
          <p:cNvPr id="7" name="Straight Arrow Connector 6">
            <a:extLst>
              <a:ext uri="{FF2B5EF4-FFF2-40B4-BE49-F238E27FC236}">
                <a16:creationId xmlns:a16="http://schemas.microsoft.com/office/drawing/2014/main" id="{3909DFA2-DCCA-4FDF-9683-152CE2A9F080}"/>
              </a:ext>
            </a:extLst>
          </p:cNvPr>
          <p:cNvCxnSpPr>
            <a:cxnSpLocks/>
            <a:endCxn id="8" idx="0"/>
          </p:cNvCxnSpPr>
          <p:nvPr/>
        </p:nvCxnSpPr>
        <p:spPr>
          <a:xfrm>
            <a:off x="7495310" y="4843942"/>
            <a:ext cx="315961" cy="861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98B157-517C-4FB8-831D-61047777BC71}"/>
              </a:ext>
            </a:extLst>
          </p:cNvPr>
          <p:cNvSpPr txBox="1"/>
          <p:nvPr/>
        </p:nvSpPr>
        <p:spPr>
          <a:xfrm>
            <a:off x="7063125" y="5705079"/>
            <a:ext cx="1496291" cy="369332"/>
          </a:xfrm>
          <a:prstGeom prst="rect">
            <a:avLst/>
          </a:prstGeom>
          <a:noFill/>
        </p:spPr>
        <p:txBody>
          <a:bodyPr wrap="square" rtlCol="0">
            <a:spAutoFit/>
          </a:bodyPr>
          <a:lstStyle/>
          <a:p>
            <a:pPr algn="ctr"/>
            <a:r>
              <a:rPr lang="en-US" dirty="0"/>
              <a:t>Wheels</a:t>
            </a:r>
          </a:p>
        </p:txBody>
      </p:sp>
      <p:cxnSp>
        <p:nvCxnSpPr>
          <p:cNvPr id="9" name="Straight Arrow Connector 8">
            <a:extLst>
              <a:ext uri="{FF2B5EF4-FFF2-40B4-BE49-F238E27FC236}">
                <a16:creationId xmlns:a16="http://schemas.microsoft.com/office/drawing/2014/main" id="{FE909C38-FF9D-4DF9-BA39-F4483F340E7C}"/>
              </a:ext>
            </a:extLst>
          </p:cNvPr>
          <p:cNvCxnSpPr>
            <a:cxnSpLocks/>
            <a:endCxn id="13" idx="0"/>
          </p:cNvCxnSpPr>
          <p:nvPr/>
        </p:nvCxnSpPr>
        <p:spPr>
          <a:xfrm>
            <a:off x="8906885" y="4017818"/>
            <a:ext cx="1197313" cy="19903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5D070E4-5C56-445F-BD68-18595A0C93CD}"/>
              </a:ext>
            </a:extLst>
          </p:cNvPr>
          <p:cNvSpPr txBox="1"/>
          <p:nvPr/>
        </p:nvSpPr>
        <p:spPr>
          <a:xfrm>
            <a:off x="9356052" y="6008133"/>
            <a:ext cx="1496291" cy="646331"/>
          </a:xfrm>
          <a:prstGeom prst="rect">
            <a:avLst/>
          </a:prstGeom>
          <a:noFill/>
        </p:spPr>
        <p:txBody>
          <a:bodyPr wrap="square" rtlCol="0">
            <a:spAutoFit/>
          </a:bodyPr>
          <a:lstStyle/>
          <a:p>
            <a:pPr algn="ctr"/>
            <a:r>
              <a:rPr lang="en-US" dirty="0"/>
              <a:t>Auxiliary shaft</a:t>
            </a:r>
          </a:p>
        </p:txBody>
      </p:sp>
    </p:spTree>
    <p:extLst>
      <p:ext uri="{BB962C8B-B14F-4D97-AF65-F5344CB8AC3E}">
        <p14:creationId xmlns:p14="http://schemas.microsoft.com/office/powerpoint/2010/main" val="301224100"/>
      </p:ext>
    </p:extLst>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D21F-6F93-4487-9B27-228254EC1693}"/>
              </a:ext>
            </a:extLst>
          </p:cNvPr>
          <p:cNvSpPr>
            <a:spLocks noGrp="1"/>
          </p:cNvSpPr>
          <p:nvPr>
            <p:ph type="title"/>
          </p:nvPr>
        </p:nvSpPr>
        <p:spPr/>
        <p:txBody>
          <a:bodyPr/>
          <a:lstStyle/>
          <a:p>
            <a:r>
              <a:rPr lang="en-US" dirty="0"/>
              <a:t>Assembly – links to shafts</a:t>
            </a:r>
          </a:p>
        </p:txBody>
      </p:sp>
      <p:sp>
        <p:nvSpPr>
          <p:cNvPr id="3" name="Content Placeholder 2">
            <a:extLst>
              <a:ext uri="{FF2B5EF4-FFF2-40B4-BE49-F238E27FC236}">
                <a16:creationId xmlns:a16="http://schemas.microsoft.com/office/drawing/2014/main" id="{75B80F9C-7ABE-4ABE-8D51-69335C8CB7B7}"/>
              </a:ext>
            </a:extLst>
          </p:cNvPr>
          <p:cNvSpPr>
            <a:spLocks noGrp="1"/>
          </p:cNvSpPr>
          <p:nvPr>
            <p:ph idx="1"/>
          </p:nvPr>
        </p:nvSpPr>
        <p:spPr/>
        <p:txBody>
          <a:bodyPr/>
          <a:lstStyle/>
          <a:p>
            <a:r>
              <a:rPr lang="en-US" dirty="0"/>
              <a:t>Front shaft</a:t>
            </a:r>
          </a:p>
          <a:p>
            <a:pPr lvl="1"/>
            <a:r>
              <a:rPr lang="en-US" dirty="0"/>
              <a:t>On both sides, links were welded to a small stepped shaft – auxiliary shaft</a:t>
            </a:r>
          </a:p>
          <a:p>
            <a:pPr lvl="1"/>
            <a:r>
              <a:rPr lang="en-US" dirty="0"/>
              <a:t>One end of auxiliary shaft goes into front shaft, other end welded to link</a:t>
            </a:r>
          </a:p>
          <a:p>
            <a:pPr lvl="1"/>
            <a:r>
              <a:rPr lang="en-US" dirty="0"/>
              <a:t>Front shaft and two such auxiliary shafts were connected by making through holes perpendicular to axis and bolting along the hole</a:t>
            </a:r>
          </a:p>
          <a:p>
            <a:r>
              <a:rPr lang="en-US" dirty="0"/>
              <a:t>Back shaft</a:t>
            </a:r>
          </a:p>
          <a:p>
            <a:pPr lvl="1"/>
            <a:r>
              <a:rPr lang="en-US" dirty="0"/>
              <a:t>On the side not having gear, an auxiliary shaft is used (similar to front shaft)</a:t>
            </a:r>
          </a:p>
          <a:p>
            <a:pPr lvl="1"/>
            <a:r>
              <a:rPr lang="en-US" dirty="0"/>
              <a:t>On the side having gear, auxiliary shaft couldn’t be used</a:t>
            </a:r>
          </a:p>
          <a:p>
            <a:pPr lvl="1"/>
            <a:r>
              <a:rPr lang="en-US" dirty="0"/>
              <a:t>A hole of dimension equal to shaft dia. was made on the link</a:t>
            </a:r>
          </a:p>
          <a:p>
            <a:pPr lvl="1"/>
            <a:r>
              <a:rPr lang="en-US" dirty="0"/>
              <a:t>The link was then welded to back shaft directly</a:t>
            </a:r>
          </a:p>
        </p:txBody>
      </p:sp>
    </p:spTree>
    <p:extLst>
      <p:ext uri="{BB962C8B-B14F-4D97-AF65-F5344CB8AC3E}">
        <p14:creationId xmlns:p14="http://schemas.microsoft.com/office/powerpoint/2010/main" val="1583368143"/>
      </p:ext>
    </p:extLst>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5A54F-037C-4BE1-8F43-58BB0E0AFDD0}"/>
              </a:ext>
            </a:extLst>
          </p:cNvPr>
          <p:cNvSpPr>
            <a:spLocks noGrp="1"/>
          </p:cNvSpPr>
          <p:nvPr>
            <p:ph type="title"/>
          </p:nvPr>
        </p:nvSpPr>
        <p:spPr/>
        <p:txBody>
          <a:bodyPr/>
          <a:lstStyle/>
          <a:p>
            <a:r>
              <a:rPr lang="en-US" dirty="0"/>
              <a:t>Assembly – others</a:t>
            </a:r>
          </a:p>
        </p:txBody>
      </p:sp>
      <p:sp>
        <p:nvSpPr>
          <p:cNvPr id="3" name="Content Placeholder 2">
            <a:extLst>
              <a:ext uri="{FF2B5EF4-FFF2-40B4-BE49-F238E27FC236}">
                <a16:creationId xmlns:a16="http://schemas.microsoft.com/office/drawing/2014/main" id="{BA98903C-B7E8-41E7-939F-5B872078CE02}"/>
              </a:ext>
            </a:extLst>
          </p:cNvPr>
          <p:cNvSpPr>
            <a:spLocks noGrp="1"/>
          </p:cNvSpPr>
          <p:nvPr>
            <p:ph idx="1"/>
          </p:nvPr>
        </p:nvSpPr>
        <p:spPr>
          <a:xfrm>
            <a:off x="1847582" y="1613646"/>
            <a:ext cx="5703146" cy="4650676"/>
          </a:xfrm>
        </p:spPr>
        <p:txBody>
          <a:bodyPr>
            <a:normAutofit/>
          </a:bodyPr>
          <a:lstStyle/>
          <a:p>
            <a:r>
              <a:rPr lang="en-US" dirty="0"/>
              <a:t>Front and back bearing blocks were bolted to chassis using L-clamps</a:t>
            </a:r>
          </a:p>
          <a:p>
            <a:r>
              <a:rPr lang="en-US" dirty="0"/>
              <a:t>Bearing block of upper shaft was shaped so that it could be directly bolted to chassis by making through holes</a:t>
            </a:r>
          </a:p>
          <a:p>
            <a:r>
              <a:rPr lang="en-US" dirty="0"/>
              <a:t>Gear was connected to chassis by using a large bent Al plate</a:t>
            </a:r>
          </a:p>
          <a:p>
            <a:pPr lvl="1"/>
            <a:r>
              <a:rPr lang="en-US" dirty="0"/>
              <a:t>On end fixed to chassis</a:t>
            </a:r>
          </a:p>
          <a:p>
            <a:pPr lvl="1"/>
            <a:r>
              <a:rPr lang="en-US" dirty="0"/>
              <a:t>Other end bolted to ring gear of gear box</a:t>
            </a:r>
          </a:p>
          <a:p>
            <a:r>
              <a:rPr lang="en-US" dirty="0"/>
              <a:t>Chains were used to connect sprockets on front shaft to back shaft and upper shaft to input shaft</a:t>
            </a:r>
          </a:p>
        </p:txBody>
      </p:sp>
      <p:pic>
        <p:nvPicPr>
          <p:cNvPr id="5" name="Picture 4">
            <a:extLst>
              <a:ext uri="{FF2B5EF4-FFF2-40B4-BE49-F238E27FC236}">
                <a16:creationId xmlns:a16="http://schemas.microsoft.com/office/drawing/2014/main" id="{F9FC660B-287B-4A6C-AA02-708E5E15B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0728" y="1969413"/>
            <a:ext cx="3221182" cy="4294909"/>
          </a:xfrm>
          <a:prstGeom prst="rect">
            <a:avLst/>
          </a:prstGeom>
        </p:spPr>
      </p:pic>
      <p:cxnSp>
        <p:nvCxnSpPr>
          <p:cNvPr id="6" name="Straight Arrow Connector 5">
            <a:extLst>
              <a:ext uri="{FF2B5EF4-FFF2-40B4-BE49-F238E27FC236}">
                <a16:creationId xmlns:a16="http://schemas.microsoft.com/office/drawing/2014/main" id="{0AC4E395-2E89-4180-B3D1-A91386C524AB}"/>
              </a:ext>
            </a:extLst>
          </p:cNvPr>
          <p:cNvCxnSpPr>
            <a:cxnSpLocks/>
            <a:endCxn id="7" idx="2"/>
          </p:cNvCxnSpPr>
          <p:nvPr/>
        </p:nvCxnSpPr>
        <p:spPr>
          <a:xfrm flipH="1" flipV="1">
            <a:off x="8298874" y="1617898"/>
            <a:ext cx="997526" cy="10421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AAB6FAD-5B77-494B-A6C5-1A1BE66CD49E}"/>
              </a:ext>
            </a:extLst>
          </p:cNvPr>
          <p:cNvSpPr txBox="1"/>
          <p:nvPr/>
        </p:nvSpPr>
        <p:spPr>
          <a:xfrm>
            <a:off x="7550728" y="1248566"/>
            <a:ext cx="1496291" cy="369332"/>
          </a:xfrm>
          <a:prstGeom prst="rect">
            <a:avLst/>
          </a:prstGeom>
          <a:noFill/>
        </p:spPr>
        <p:txBody>
          <a:bodyPr wrap="square" rtlCol="0">
            <a:spAutoFit/>
          </a:bodyPr>
          <a:lstStyle/>
          <a:p>
            <a:pPr algn="ctr"/>
            <a:r>
              <a:rPr lang="en-US" dirty="0"/>
              <a:t>L-clamps</a:t>
            </a:r>
          </a:p>
        </p:txBody>
      </p:sp>
      <p:cxnSp>
        <p:nvCxnSpPr>
          <p:cNvPr id="10" name="Straight Arrow Connector 9">
            <a:extLst>
              <a:ext uri="{FF2B5EF4-FFF2-40B4-BE49-F238E27FC236}">
                <a16:creationId xmlns:a16="http://schemas.microsoft.com/office/drawing/2014/main" id="{A8B865D4-41F0-4FF6-8D50-20C4E9246D8C}"/>
              </a:ext>
            </a:extLst>
          </p:cNvPr>
          <p:cNvCxnSpPr>
            <a:cxnSpLocks/>
            <a:endCxn id="11" idx="2"/>
          </p:cNvCxnSpPr>
          <p:nvPr/>
        </p:nvCxnSpPr>
        <p:spPr>
          <a:xfrm flipH="1" flipV="1">
            <a:off x="10008323" y="1600081"/>
            <a:ext cx="246714" cy="744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27981C5-04B4-4A58-A148-3DFD4C753BB9}"/>
              </a:ext>
            </a:extLst>
          </p:cNvPr>
          <p:cNvSpPr txBox="1"/>
          <p:nvPr/>
        </p:nvSpPr>
        <p:spPr>
          <a:xfrm>
            <a:off x="9260177" y="1230749"/>
            <a:ext cx="1496291" cy="369332"/>
          </a:xfrm>
          <a:prstGeom prst="rect">
            <a:avLst/>
          </a:prstGeom>
          <a:noFill/>
        </p:spPr>
        <p:txBody>
          <a:bodyPr wrap="square" rtlCol="0">
            <a:spAutoFit/>
          </a:bodyPr>
          <a:lstStyle/>
          <a:p>
            <a:pPr algn="ctr"/>
            <a:r>
              <a:rPr lang="en-US" dirty="0"/>
              <a:t>Chassis</a:t>
            </a:r>
          </a:p>
        </p:txBody>
      </p:sp>
    </p:spTree>
    <p:extLst>
      <p:ext uri="{BB962C8B-B14F-4D97-AF65-F5344CB8AC3E}">
        <p14:creationId xmlns:p14="http://schemas.microsoft.com/office/powerpoint/2010/main" val="1699340609"/>
      </p:ext>
    </p:extLst>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471EB-8D23-404A-8370-56B0EC001565}"/>
              </a:ext>
            </a:extLst>
          </p:cNvPr>
          <p:cNvSpPr>
            <a:spLocks noGrp="1"/>
          </p:cNvSpPr>
          <p:nvPr>
            <p:ph type="title"/>
          </p:nvPr>
        </p:nvSpPr>
        <p:spPr/>
        <p:txBody>
          <a:bodyPr/>
          <a:lstStyle/>
          <a:p>
            <a:r>
              <a:rPr lang="en-US" dirty="0"/>
              <a:t>Issues in initial prototype</a:t>
            </a:r>
          </a:p>
        </p:txBody>
      </p:sp>
      <p:sp>
        <p:nvSpPr>
          <p:cNvPr id="3" name="Content Placeholder 2">
            <a:extLst>
              <a:ext uri="{FF2B5EF4-FFF2-40B4-BE49-F238E27FC236}">
                <a16:creationId xmlns:a16="http://schemas.microsoft.com/office/drawing/2014/main" id="{339E720D-CE6B-4EC5-A452-0EF8A13FB96B}"/>
              </a:ext>
            </a:extLst>
          </p:cNvPr>
          <p:cNvSpPr>
            <a:spLocks noGrp="1"/>
          </p:cNvSpPr>
          <p:nvPr>
            <p:ph idx="1"/>
          </p:nvPr>
        </p:nvSpPr>
        <p:spPr>
          <a:xfrm>
            <a:off x="1014047" y="1551442"/>
            <a:ext cx="6176746" cy="4494795"/>
          </a:xfrm>
        </p:spPr>
        <p:txBody>
          <a:bodyPr/>
          <a:lstStyle/>
          <a:p>
            <a:r>
              <a:rPr lang="en-US" dirty="0"/>
              <a:t>There was too much bending happening in chassis</a:t>
            </a:r>
          </a:p>
          <a:p>
            <a:r>
              <a:rPr lang="en-IN" dirty="0"/>
              <a:t>Joints on the chassis were not rigid enough which lead to play between front and back shafts</a:t>
            </a:r>
          </a:p>
          <a:p>
            <a:r>
              <a:rPr lang="en-IN" dirty="0"/>
              <a:t>There was play in planetary gear mounting</a:t>
            </a:r>
          </a:p>
          <a:p>
            <a:r>
              <a:rPr lang="en-IN" dirty="0"/>
              <a:t>Chain was not intact with sprockets due to above reasons</a:t>
            </a:r>
          </a:p>
          <a:p>
            <a:endParaRPr lang="en-IN" dirty="0"/>
          </a:p>
          <a:p>
            <a:endParaRPr lang="en-IN" dirty="0"/>
          </a:p>
          <a:p>
            <a:endParaRPr lang="en-US" dirty="0"/>
          </a:p>
        </p:txBody>
      </p:sp>
      <p:pic>
        <p:nvPicPr>
          <p:cNvPr id="1026" name="Picture 2" descr="initialproto.jpg">
            <a:extLst>
              <a:ext uri="{FF2B5EF4-FFF2-40B4-BE49-F238E27FC236}">
                <a16:creationId xmlns:a16="http://schemas.microsoft.com/office/drawing/2014/main" id="{743CD317-41FC-4C12-BEB6-D553D9AED1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439" b="14255"/>
          <a:stretch/>
        </p:blipFill>
        <p:spPr bwMode="auto">
          <a:xfrm>
            <a:off x="7190793" y="1551441"/>
            <a:ext cx="4585758" cy="410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348775"/>
      </p:ext>
    </p:extLst>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58C85-1E2B-40C4-A719-66D898BE276F}"/>
              </a:ext>
            </a:extLst>
          </p:cNvPr>
          <p:cNvSpPr>
            <a:spLocks noGrp="1"/>
          </p:cNvSpPr>
          <p:nvPr>
            <p:ph type="title"/>
          </p:nvPr>
        </p:nvSpPr>
        <p:spPr/>
        <p:txBody>
          <a:bodyPr/>
          <a:lstStyle/>
          <a:p>
            <a:r>
              <a:rPr lang="en-US" dirty="0"/>
              <a:t>Changes to initial design</a:t>
            </a:r>
          </a:p>
        </p:txBody>
      </p:sp>
      <p:sp>
        <p:nvSpPr>
          <p:cNvPr id="3" name="Content Placeholder 2">
            <a:extLst>
              <a:ext uri="{FF2B5EF4-FFF2-40B4-BE49-F238E27FC236}">
                <a16:creationId xmlns:a16="http://schemas.microsoft.com/office/drawing/2014/main" id="{8AF71F2A-2459-4259-AFD3-C5AD01D33224}"/>
              </a:ext>
            </a:extLst>
          </p:cNvPr>
          <p:cNvSpPr>
            <a:spLocks noGrp="1"/>
          </p:cNvSpPr>
          <p:nvPr>
            <p:ph idx="1"/>
          </p:nvPr>
        </p:nvSpPr>
        <p:spPr/>
        <p:txBody>
          <a:bodyPr/>
          <a:lstStyle/>
          <a:p>
            <a:r>
              <a:rPr lang="en-US" dirty="0"/>
              <a:t>Wood was used to replace Al for chassis</a:t>
            </a:r>
          </a:p>
          <a:p>
            <a:r>
              <a:rPr lang="en-US" dirty="0"/>
              <a:t>A wooden plank was used to fix the ring gear of gear box. Other end of the plank was fixed to chassis through L-clamps</a:t>
            </a:r>
          </a:p>
          <a:p>
            <a:endParaRPr lang="en-US" dirty="0"/>
          </a:p>
          <a:p>
            <a:r>
              <a:rPr lang="en-US" dirty="0"/>
              <a:t>The play in prototype was significantly reduced</a:t>
            </a:r>
          </a:p>
          <a:p>
            <a:r>
              <a:rPr lang="en-US" dirty="0"/>
              <a:t>But the chassis was not strong enough to take the force of chain connecting input shaft and the upper shaft</a:t>
            </a:r>
          </a:p>
          <a:p>
            <a:r>
              <a:rPr lang="en-IN" dirty="0"/>
              <a:t>We decided to eliminate use of upper shaft by giving input directly through the input shaft of the gear</a:t>
            </a:r>
          </a:p>
          <a:p>
            <a:endParaRPr lang="en-US" dirty="0"/>
          </a:p>
        </p:txBody>
      </p:sp>
    </p:spTree>
    <p:extLst>
      <p:ext uri="{BB962C8B-B14F-4D97-AF65-F5344CB8AC3E}">
        <p14:creationId xmlns:p14="http://schemas.microsoft.com/office/powerpoint/2010/main" val="51446360"/>
      </p:ext>
    </p:extLst>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BE3BFA-DA50-4632-8814-4122912BF074}"/>
              </a:ext>
            </a:extLst>
          </p:cNvPr>
          <p:cNvPicPr>
            <a:picLocks noChangeAspect="1"/>
          </p:cNvPicPr>
          <p:nvPr/>
        </p:nvPicPr>
        <p:blipFill rotWithShape="1">
          <a:blip r:embed="rId2">
            <a:extLst>
              <a:ext uri="{28A0092B-C50C-407E-A947-70E740481C1C}">
                <a14:useLocalDpi xmlns:a14="http://schemas.microsoft.com/office/drawing/2010/main" val="0"/>
              </a:ext>
            </a:extLst>
          </a:blip>
          <a:srcRect l="19546" t="18206" r="13940" b="3839"/>
          <a:stretch/>
        </p:blipFill>
        <p:spPr>
          <a:xfrm>
            <a:off x="470177" y="230026"/>
            <a:ext cx="4725277" cy="4153512"/>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7F2C3A89-A042-470B-A727-21FC109E275F}"/>
              </a:ext>
            </a:extLst>
          </p:cNvPr>
          <p:cNvCxnSpPr>
            <a:cxnSpLocks/>
            <a:endCxn id="5" idx="0"/>
          </p:cNvCxnSpPr>
          <p:nvPr/>
        </p:nvCxnSpPr>
        <p:spPr>
          <a:xfrm flipH="1">
            <a:off x="1440872" y="3334770"/>
            <a:ext cx="180110" cy="14589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096BE96-5536-47E3-9930-D73D258D8989}"/>
              </a:ext>
            </a:extLst>
          </p:cNvPr>
          <p:cNvSpPr txBox="1"/>
          <p:nvPr/>
        </p:nvSpPr>
        <p:spPr>
          <a:xfrm>
            <a:off x="678872" y="4793673"/>
            <a:ext cx="1524000" cy="646331"/>
          </a:xfrm>
          <a:prstGeom prst="rect">
            <a:avLst/>
          </a:prstGeom>
          <a:noFill/>
        </p:spPr>
        <p:txBody>
          <a:bodyPr wrap="square" rtlCol="0">
            <a:spAutoFit/>
          </a:bodyPr>
          <a:lstStyle/>
          <a:p>
            <a:pPr algn="ctr"/>
            <a:r>
              <a:rPr lang="en-US" dirty="0"/>
              <a:t>Plank to fix ring gear</a:t>
            </a:r>
          </a:p>
        </p:txBody>
      </p:sp>
      <p:cxnSp>
        <p:nvCxnSpPr>
          <p:cNvPr id="8" name="Straight Arrow Connector 7">
            <a:extLst>
              <a:ext uri="{FF2B5EF4-FFF2-40B4-BE49-F238E27FC236}">
                <a16:creationId xmlns:a16="http://schemas.microsoft.com/office/drawing/2014/main" id="{EA6509B0-6982-4AFF-9068-1540F582CFCA}"/>
              </a:ext>
            </a:extLst>
          </p:cNvPr>
          <p:cNvCxnSpPr>
            <a:cxnSpLocks/>
            <a:endCxn id="9" idx="0"/>
          </p:cNvCxnSpPr>
          <p:nvPr/>
        </p:nvCxnSpPr>
        <p:spPr>
          <a:xfrm>
            <a:off x="1274618" y="2064327"/>
            <a:ext cx="1794163" cy="28235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DE00922-76EC-446C-98AF-85D950E06F24}"/>
              </a:ext>
            </a:extLst>
          </p:cNvPr>
          <p:cNvSpPr txBox="1"/>
          <p:nvPr/>
        </p:nvSpPr>
        <p:spPr>
          <a:xfrm>
            <a:off x="2202871" y="4887903"/>
            <a:ext cx="1731819" cy="369332"/>
          </a:xfrm>
          <a:prstGeom prst="rect">
            <a:avLst/>
          </a:prstGeom>
          <a:noFill/>
        </p:spPr>
        <p:txBody>
          <a:bodyPr wrap="square" rtlCol="0">
            <a:spAutoFit/>
          </a:bodyPr>
          <a:lstStyle/>
          <a:p>
            <a:pPr algn="ctr"/>
            <a:r>
              <a:rPr lang="en-US" dirty="0"/>
              <a:t>Input handle</a:t>
            </a:r>
          </a:p>
        </p:txBody>
      </p:sp>
      <p:cxnSp>
        <p:nvCxnSpPr>
          <p:cNvPr id="13" name="Straight Arrow Connector 12">
            <a:extLst>
              <a:ext uri="{FF2B5EF4-FFF2-40B4-BE49-F238E27FC236}">
                <a16:creationId xmlns:a16="http://schemas.microsoft.com/office/drawing/2014/main" id="{ECFFC4E0-D43F-4E08-9055-2B7A6EF84FE1}"/>
              </a:ext>
            </a:extLst>
          </p:cNvPr>
          <p:cNvCxnSpPr>
            <a:cxnSpLocks/>
            <a:endCxn id="14" idx="0"/>
          </p:cNvCxnSpPr>
          <p:nvPr/>
        </p:nvCxnSpPr>
        <p:spPr>
          <a:xfrm>
            <a:off x="3007313" y="845127"/>
            <a:ext cx="1627909" cy="3948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8B482C5-D4DD-4D0D-9D24-E1BB36541B6C}"/>
              </a:ext>
            </a:extLst>
          </p:cNvPr>
          <p:cNvSpPr txBox="1"/>
          <p:nvPr/>
        </p:nvSpPr>
        <p:spPr>
          <a:xfrm>
            <a:off x="3873222" y="4793673"/>
            <a:ext cx="1524000" cy="646331"/>
          </a:xfrm>
          <a:prstGeom prst="rect">
            <a:avLst/>
          </a:prstGeom>
          <a:noFill/>
        </p:spPr>
        <p:txBody>
          <a:bodyPr wrap="square" rtlCol="0">
            <a:spAutoFit/>
          </a:bodyPr>
          <a:lstStyle/>
          <a:p>
            <a:pPr algn="ctr"/>
            <a:r>
              <a:rPr lang="en-US" dirty="0"/>
              <a:t>Wooden chassis</a:t>
            </a:r>
          </a:p>
        </p:txBody>
      </p:sp>
      <p:pic>
        <p:nvPicPr>
          <p:cNvPr id="17" name="Picture 16">
            <a:extLst>
              <a:ext uri="{FF2B5EF4-FFF2-40B4-BE49-F238E27FC236}">
                <a16:creationId xmlns:a16="http://schemas.microsoft.com/office/drawing/2014/main" id="{DCB0FF16-C20F-4C56-B277-97FEBF796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495300"/>
            <a:ext cx="5564909" cy="4173682"/>
          </a:xfrm>
          <a:prstGeom prst="rect">
            <a:avLst/>
          </a:prstGeom>
        </p:spPr>
      </p:pic>
      <p:cxnSp>
        <p:nvCxnSpPr>
          <p:cNvPr id="18" name="Straight Arrow Connector 17">
            <a:extLst>
              <a:ext uri="{FF2B5EF4-FFF2-40B4-BE49-F238E27FC236}">
                <a16:creationId xmlns:a16="http://schemas.microsoft.com/office/drawing/2014/main" id="{D2ADFBAF-909F-42B5-AA73-143FF40E506A}"/>
              </a:ext>
            </a:extLst>
          </p:cNvPr>
          <p:cNvCxnSpPr>
            <a:cxnSpLocks/>
          </p:cNvCxnSpPr>
          <p:nvPr/>
        </p:nvCxnSpPr>
        <p:spPr>
          <a:xfrm>
            <a:off x="7049815" y="2944091"/>
            <a:ext cx="750458" cy="3034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41B04C5-7BDB-448B-AA37-5321C497FEB8}"/>
              </a:ext>
            </a:extLst>
          </p:cNvPr>
          <p:cNvSpPr txBox="1"/>
          <p:nvPr/>
        </p:nvSpPr>
        <p:spPr>
          <a:xfrm>
            <a:off x="5709826" y="4793673"/>
            <a:ext cx="1524000" cy="369332"/>
          </a:xfrm>
          <a:prstGeom prst="rect">
            <a:avLst/>
          </a:prstGeom>
          <a:noFill/>
        </p:spPr>
        <p:txBody>
          <a:bodyPr wrap="square" rtlCol="0">
            <a:spAutoFit/>
          </a:bodyPr>
          <a:lstStyle/>
          <a:p>
            <a:pPr algn="ctr"/>
            <a:r>
              <a:rPr lang="en-US" dirty="0"/>
              <a:t>Front shaft</a:t>
            </a:r>
          </a:p>
        </p:txBody>
      </p:sp>
      <p:cxnSp>
        <p:nvCxnSpPr>
          <p:cNvPr id="22" name="Straight Arrow Connector 21">
            <a:extLst>
              <a:ext uri="{FF2B5EF4-FFF2-40B4-BE49-F238E27FC236}">
                <a16:creationId xmlns:a16="http://schemas.microsoft.com/office/drawing/2014/main" id="{6C65CED2-BEF8-4DC8-BE37-EE9AC21D8B81}"/>
              </a:ext>
            </a:extLst>
          </p:cNvPr>
          <p:cNvCxnSpPr>
            <a:cxnSpLocks/>
            <a:endCxn id="23" idx="0"/>
          </p:cNvCxnSpPr>
          <p:nvPr/>
        </p:nvCxnSpPr>
        <p:spPr>
          <a:xfrm>
            <a:off x="9531927" y="1108364"/>
            <a:ext cx="1503219" cy="36853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8702573-6FA8-4340-BDE7-0F5208AFDFBC}"/>
              </a:ext>
            </a:extLst>
          </p:cNvPr>
          <p:cNvSpPr txBox="1"/>
          <p:nvPr/>
        </p:nvSpPr>
        <p:spPr>
          <a:xfrm>
            <a:off x="9989128" y="4793673"/>
            <a:ext cx="2092036" cy="646331"/>
          </a:xfrm>
          <a:prstGeom prst="rect">
            <a:avLst/>
          </a:prstGeom>
          <a:noFill/>
        </p:spPr>
        <p:txBody>
          <a:bodyPr wrap="square" rtlCol="0">
            <a:spAutoFit/>
          </a:bodyPr>
          <a:lstStyle/>
          <a:p>
            <a:pPr algn="ctr"/>
            <a:r>
              <a:rPr lang="en-US" dirty="0"/>
              <a:t>Back shaft bearing block</a:t>
            </a:r>
          </a:p>
        </p:txBody>
      </p:sp>
      <p:cxnSp>
        <p:nvCxnSpPr>
          <p:cNvPr id="27" name="Straight Arrow Connector 26">
            <a:extLst>
              <a:ext uri="{FF2B5EF4-FFF2-40B4-BE49-F238E27FC236}">
                <a16:creationId xmlns:a16="http://schemas.microsoft.com/office/drawing/2014/main" id="{75D965C4-C0A4-4E6A-A5D9-B8C336F65ED5}"/>
              </a:ext>
            </a:extLst>
          </p:cNvPr>
          <p:cNvCxnSpPr>
            <a:cxnSpLocks/>
            <a:endCxn id="28" idx="0"/>
          </p:cNvCxnSpPr>
          <p:nvPr/>
        </p:nvCxnSpPr>
        <p:spPr>
          <a:xfrm>
            <a:off x="8264718" y="2464579"/>
            <a:ext cx="393978" cy="22800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5C3C6C9-5001-4D39-B7E7-7FCA8690C248}"/>
              </a:ext>
            </a:extLst>
          </p:cNvPr>
          <p:cNvSpPr txBox="1"/>
          <p:nvPr/>
        </p:nvSpPr>
        <p:spPr>
          <a:xfrm>
            <a:off x="7668972" y="4744617"/>
            <a:ext cx="1979447" cy="646331"/>
          </a:xfrm>
          <a:prstGeom prst="rect">
            <a:avLst/>
          </a:prstGeom>
          <a:noFill/>
        </p:spPr>
        <p:txBody>
          <a:bodyPr wrap="square" rtlCol="0">
            <a:spAutoFit/>
          </a:bodyPr>
          <a:lstStyle/>
          <a:p>
            <a:pPr algn="ctr"/>
            <a:r>
              <a:rPr lang="en-US" dirty="0"/>
              <a:t>Front shaft bearing block</a:t>
            </a:r>
          </a:p>
        </p:txBody>
      </p:sp>
      <p:cxnSp>
        <p:nvCxnSpPr>
          <p:cNvPr id="36" name="Straight Arrow Connector 35">
            <a:extLst>
              <a:ext uri="{FF2B5EF4-FFF2-40B4-BE49-F238E27FC236}">
                <a16:creationId xmlns:a16="http://schemas.microsoft.com/office/drawing/2014/main" id="{B7FD8A91-C601-458C-9408-1C1F8343A488}"/>
              </a:ext>
            </a:extLst>
          </p:cNvPr>
          <p:cNvCxnSpPr>
            <a:cxnSpLocks/>
            <a:endCxn id="40" idx="0"/>
          </p:cNvCxnSpPr>
          <p:nvPr/>
        </p:nvCxnSpPr>
        <p:spPr>
          <a:xfrm flipH="1">
            <a:off x="9570108" y="2819400"/>
            <a:ext cx="16166" cy="31590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553655C-0B33-4E7F-BF73-0454E02EEF68}"/>
              </a:ext>
            </a:extLst>
          </p:cNvPr>
          <p:cNvSpPr txBox="1"/>
          <p:nvPr/>
        </p:nvSpPr>
        <p:spPr>
          <a:xfrm>
            <a:off x="7784106" y="5978475"/>
            <a:ext cx="3572003" cy="646331"/>
          </a:xfrm>
          <a:prstGeom prst="rect">
            <a:avLst/>
          </a:prstGeom>
          <a:noFill/>
          <a:ln>
            <a:solidFill>
              <a:srgbClr val="FF0000"/>
            </a:solidFill>
          </a:ln>
        </p:spPr>
        <p:txBody>
          <a:bodyPr wrap="square" rtlCol="0">
            <a:spAutoFit/>
          </a:bodyPr>
          <a:lstStyle/>
          <a:p>
            <a:pPr algn="ctr"/>
            <a:r>
              <a:rPr lang="en-US" dirty="0"/>
              <a:t>Wooden reinforcements between front and back shaft</a:t>
            </a:r>
          </a:p>
        </p:txBody>
      </p:sp>
    </p:spTree>
    <p:extLst>
      <p:ext uri="{BB962C8B-B14F-4D97-AF65-F5344CB8AC3E}">
        <p14:creationId xmlns:p14="http://schemas.microsoft.com/office/powerpoint/2010/main" val="4071936890"/>
      </p:ext>
    </p:extLst>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35945-668E-4D87-B7D8-060AED68EA7C}"/>
              </a:ext>
            </a:extLst>
          </p:cNvPr>
          <p:cNvSpPr>
            <a:spLocks noGrp="1"/>
          </p:cNvSpPr>
          <p:nvPr>
            <p:ph type="title"/>
          </p:nvPr>
        </p:nvSpPr>
        <p:spPr>
          <a:xfrm>
            <a:off x="2838028" y="2058750"/>
            <a:ext cx="8915399" cy="1468800"/>
          </a:xfrm>
        </p:spPr>
        <p:txBody>
          <a:bodyPr>
            <a:normAutofit/>
          </a:bodyPr>
          <a:lstStyle/>
          <a:p>
            <a:r>
              <a:rPr lang="en-US" sz="4400" dirty="0"/>
              <a:t>	Prototype part details</a:t>
            </a:r>
          </a:p>
        </p:txBody>
      </p:sp>
    </p:spTree>
    <p:extLst>
      <p:ext uri="{BB962C8B-B14F-4D97-AF65-F5344CB8AC3E}">
        <p14:creationId xmlns:p14="http://schemas.microsoft.com/office/powerpoint/2010/main" val="1198961484"/>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0DC12-A6D5-4B0F-BCDB-52C97B125A20}"/>
              </a:ext>
            </a:extLst>
          </p:cNvPr>
          <p:cNvSpPr>
            <a:spLocks noGrp="1"/>
          </p:cNvSpPr>
          <p:nvPr>
            <p:ph type="title"/>
          </p:nvPr>
        </p:nvSpPr>
        <p:spPr>
          <a:xfrm>
            <a:off x="2592926" y="624110"/>
            <a:ext cx="4790008" cy="1280890"/>
          </a:xfrm>
        </p:spPr>
        <p:txBody>
          <a:bodyPr vert="horz" lIns="91440" tIns="45720" rIns="91440" bIns="45720" rtlCol="0" anchor="t">
            <a:normAutofit/>
          </a:bodyPr>
          <a:lstStyle/>
          <a:p>
            <a:r>
              <a:rPr lang="en-US" dirty="0"/>
              <a:t>Motivation</a:t>
            </a:r>
          </a:p>
        </p:txBody>
      </p:sp>
      <p:sp>
        <p:nvSpPr>
          <p:cNvPr id="3" name="Content Placeholder 2">
            <a:extLst>
              <a:ext uri="{FF2B5EF4-FFF2-40B4-BE49-F238E27FC236}">
                <a16:creationId xmlns:a16="http://schemas.microsoft.com/office/drawing/2014/main" id="{1EBD181E-8DA7-486B-94A8-435CDEF5541C}"/>
              </a:ext>
            </a:extLst>
          </p:cNvPr>
          <p:cNvSpPr>
            <a:spLocks noGrp="1"/>
          </p:cNvSpPr>
          <p:nvPr>
            <p:ph sz="half" idx="1"/>
          </p:nvPr>
        </p:nvSpPr>
        <p:spPr>
          <a:xfrm>
            <a:off x="1217060" y="2040467"/>
            <a:ext cx="6174342" cy="3870755"/>
          </a:xfrm>
        </p:spPr>
        <p:txBody>
          <a:bodyPr vert="horz" lIns="91440" tIns="45720" rIns="91440" bIns="45720" rtlCol="0">
            <a:normAutofit/>
          </a:bodyPr>
          <a:lstStyle/>
          <a:p>
            <a:r>
              <a:rPr lang="en-US" dirty="0"/>
              <a:t>About </a:t>
            </a:r>
            <a:r>
              <a:rPr lang="en-US" b="1" dirty="0"/>
              <a:t>54 lakh </a:t>
            </a:r>
            <a:r>
              <a:rPr lang="en-US" dirty="0"/>
              <a:t>people have disability in movement (Census 2011)</a:t>
            </a:r>
          </a:p>
          <a:p>
            <a:r>
              <a:rPr lang="en-US" dirty="0"/>
              <a:t>Around </a:t>
            </a:r>
            <a:r>
              <a:rPr lang="en-US" b="1" dirty="0"/>
              <a:t>1.2 lakh </a:t>
            </a:r>
            <a:r>
              <a:rPr lang="en-US" dirty="0"/>
              <a:t>wheel chair users among them (Financial express 6</a:t>
            </a:r>
            <a:r>
              <a:rPr lang="en-US" baseline="30000" dirty="0"/>
              <a:t>th</a:t>
            </a:r>
            <a:r>
              <a:rPr lang="en-US" dirty="0"/>
              <a:t> Aug 2012)</a:t>
            </a:r>
          </a:p>
          <a:p>
            <a:r>
              <a:rPr lang="en-US" dirty="0"/>
              <a:t>Usage and availability of stair climbing wheel chairs in India is very low</a:t>
            </a:r>
          </a:p>
          <a:p>
            <a:pPr lvl="1"/>
            <a:r>
              <a:rPr lang="en-US" dirty="0"/>
              <a:t>Cost of the stair climbers currently available in market is more than 1.5 lakhs </a:t>
            </a:r>
          </a:p>
          <a:p>
            <a:r>
              <a:rPr lang="en-US" dirty="0"/>
              <a:t>We propose a solution to reduce this cost by </a:t>
            </a:r>
            <a:r>
              <a:rPr lang="en-US" b="1" dirty="0"/>
              <a:t>70%</a:t>
            </a:r>
            <a:endParaRPr lang="en-US" dirty="0"/>
          </a:p>
          <a:p>
            <a:endParaRPr lang="en-US" dirty="0"/>
          </a:p>
          <a:p>
            <a:endParaRPr lang="en-US" dirty="0"/>
          </a:p>
          <a:p>
            <a:endParaRPr lang="en-US" dirty="0"/>
          </a:p>
        </p:txBody>
      </p:sp>
      <p:sp>
        <p:nvSpPr>
          <p:cNvPr id="40" name="TextBox 39">
            <a:extLst>
              <a:ext uri="{FF2B5EF4-FFF2-40B4-BE49-F238E27FC236}">
                <a16:creationId xmlns:a16="http://schemas.microsoft.com/office/drawing/2014/main" id="{DD559E2A-865F-499F-9558-DF9864AC7A4F}"/>
              </a:ext>
            </a:extLst>
          </p:cNvPr>
          <p:cNvSpPr txBox="1"/>
          <p:nvPr/>
        </p:nvSpPr>
        <p:spPr>
          <a:xfrm>
            <a:off x="8946686" y="5359463"/>
            <a:ext cx="1713255" cy="307777"/>
          </a:xfrm>
          <a:prstGeom prst="rect">
            <a:avLst/>
          </a:prstGeom>
          <a:noFill/>
        </p:spPr>
        <p:txBody>
          <a:bodyPr wrap="square" rtlCol="0">
            <a:spAutoFit/>
          </a:bodyPr>
          <a:lstStyle/>
          <a:p>
            <a:pPr algn="ctr"/>
            <a:r>
              <a:rPr lang="en-US" sz="1400" dirty="0">
                <a:hlinkClick r:id="rId2"/>
              </a:rPr>
              <a:t>Source</a:t>
            </a:r>
            <a:r>
              <a:rPr lang="en-US" sz="1400" dirty="0"/>
              <a:t> </a:t>
            </a:r>
          </a:p>
        </p:txBody>
      </p:sp>
      <p:pic>
        <p:nvPicPr>
          <p:cNvPr id="9" name="Picture 8" descr="Screen Clipping">
            <a:extLst>
              <a:ext uri="{FF2B5EF4-FFF2-40B4-BE49-F238E27FC236}">
                <a16:creationId xmlns:a16="http://schemas.microsoft.com/office/drawing/2014/main" id="{FE410187-0C1B-483F-ACE5-8CAD47DB2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4268" y="1568791"/>
            <a:ext cx="3098093" cy="3420695"/>
          </a:xfrm>
          <a:prstGeom prst="rect">
            <a:avLst/>
          </a:prstGeom>
        </p:spPr>
      </p:pic>
    </p:spTree>
    <p:extLst>
      <p:ext uri="{BB962C8B-B14F-4D97-AF65-F5344CB8AC3E}">
        <p14:creationId xmlns:p14="http://schemas.microsoft.com/office/powerpoint/2010/main" val="2985666463"/>
      </p:ext>
    </p:extLst>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4AB6-9F0F-4BCF-A21F-EC4958459B63}"/>
              </a:ext>
            </a:extLst>
          </p:cNvPr>
          <p:cNvSpPr>
            <a:spLocks noGrp="1"/>
          </p:cNvSpPr>
          <p:nvPr>
            <p:ph type="title"/>
          </p:nvPr>
        </p:nvSpPr>
        <p:spPr/>
        <p:txBody>
          <a:bodyPr/>
          <a:lstStyle/>
          <a:p>
            <a:r>
              <a:rPr lang="en-IN" dirty="0"/>
              <a:t>Parts</a:t>
            </a:r>
          </a:p>
        </p:txBody>
      </p:sp>
      <p:sp>
        <p:nvSpPr>
          <p:cNvPr id="3" name="Content Placeholder 2">
            <a:extLst>
              <a:ext uri="{FF2B5EF4-FFF2-40B4-BE49-F238E27FC236}">
                <a16:creationId xmlns:a16="http://schemas.microsoft.com/office/drawing/2014/main" id="{0C7B4814-B557-464A-9104-9FA311599A34}"/>
              </a:ext>
            </a:extLst>
          </p:cNvPr>
          <p:cNvSpPr>
            <a:spLocks noGrp="1"/>
          </p:cNvSpPr>
          <p:nvPr>
            <p:ph idx="1"/>
          </p:nvPr>
        </p:nvSpPr>
        <p:spPr/>
        <p:txBody>
          <a:bodyPr/>
          <a:lstStyle/>
          <a:p>
            <a:r>
              <a:rPr lang="en-IN" dirty="0"/>
              <a:t>MS plates</a:t>
            </a:r>
          </a:p>
          <a:p>
            <a:r>
              <a:rPr lang="en-IN" dirty="0"/>
              <a:t>Nylon wheels </a:t>
            </a:r>
          </a:p>
          <a:p>
            <a:r>
              <a:rPr lang="en-IN" dirty="0"/>
              <a:t>Bearings</a:t>
            </a:r>
          </a:p>
          <a:p>
            <a:r>
              <a:rPr lang="en-IN" dirty="0"/>
              <a:t>Chassis= Wooden </a:t>
            </a:r>
            <a:r>
              <a:rPr lang="en-IN" dirty="0" err="1"/>
              <a:t>plank+Al</a:t>
            </a:r>
            <a:r>
              <a:rPr lang="en-IN" dirty="0"/>
              <a:t> blocks</a:t>
            </a:r>
          </a:p>
          <a:p>
            <a:r>
              <a:rPr lang="en-IN" dirty="0"/>
              <a:t>Planetary Gear</a:t>
            </a:r>
          </a:p>
          <a:p>
            <a:r>
              <a:rPr lang="en-IN" dirty="0"/>
              <a:t>Sprockets and chain</a:t>
            </a:r>
          </a:p>
          <a:p>
            <a:r>
              <a:rPr lang="en-IN" dirty="0"/>
              <a:t>Crank=  MS plate and a handle </a:t>
            </a:r>
          </a:p>
          <a:p>
            <a:r>
              <a:rPr lang="en-IN" dirty="0"/>
              <a:t>Shafts-Front and back</a:t>
            </a:r>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2903753409"/>
      </p:ext>
    </p:extLst>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CE0C9-3A06-4C27-9CF8-EB23285D8F56}"/>
              </a:ext>
            </a:extLst>
          </p:cNvPr>
          <p:cNvSpPr>
            <a:spLocks noGrp="1"/>
          </p:cNvSpPr>
          <p:nvPr>
            <p:ph type="title"/>
          </p:nvPr>
        </p:nvSpPr>
        <p:spPr>
          <a:xfrm>
            <a:off x="1999980" y="3303037"/>
            <a:ext cx="9657032" cy="820270"/>
          </a:xfrm>
        </p:spPr>
        <p:txBody>
          <a:bodyPr/>
          <a:lstStyle/>
          <a:p>
            <a:r>
              <a:rPr lang="en-IN" dirty="0"/>
              <a:t> Wheels</a:t>
            </a:r>
          </a:p>
        </p:txBody>
      </p:sp>
      <p:sp>
        <p:nvSpPr>
          <p:cNvPr id="3" name="Content Placeholder 2">
            <a:extLst>
              <a:ext uri="{FF2B5EF4-FFF2-40B4-BE49-F238E27FC236}">
                <a16:creationId xmlns:a16="http://schemas.microsoft.com/office/drawing/2014/main" id="{B20C5458-E572-44A8-AA2E-B665CA8CD289}"/>
              </a:ext>
            </a:extLst>
          </p:cNvPr>
          <p:cNvSpPr>
            <a:spLocks noGrp="1"/>
          </p:cNvSpPr>
          <p:nvPr>
            <p:ph idx="1"/>
          </p:nvPr>
        </p:nvSpPr>
        <p:spPr>
          <a:xfrm>
            <a:off x="1847582" y="1613646"/>
            <a:ext cx="9318052" cy="1689391"/>
          </a:xfrm>
        </p:spPr>
        <p:txBody>
          <a:bodyPr/>
          <a:lstStyle/>
          <a:p>
            <a:r>
              <a:rPr lang="en-IN" dirty="0"/>
              <a:t>8 MS plates of identical dimensions were procured for making the links</a:t>
            </a:r>
          </a:p>
          <a:p>
            <a:r>
              <a:rPr lang="en-IN" dirty="0"/>
              <a:t>Dimension = 40 mm X 6 mm </a:t>
            </a:r>
          </a:p>
          <a:p>
            <a:r>
              <a:rPr lang="en-IN" dirty="0"/>
              <a:t>Cost = </a:t>
            </a:r>
            <a:r>
              <a:rPr lang="en-IN" dirty="0" err="1"/>
              <a:t>Rs</a:t>
            </a:r>
            <a:r>
              <a:rPr lang="en-IN" dirty="0"/>
              <a:t> 300</a:t>
            </a:r>
          </a:p>
          <a:p>
            <a:pPr marL="0" indent="0">
              <a:buNone/>
            </a:pPr>
            <a:endParaRPr lang="en-IN" dirty="0"/>
          </a:p>
          <a:p>
            <a:endParaRPr lang="en-IN" dirty="0"/>
          </a:p>
        </p:txBody>
      </p:sp>
      <p:sp>
        <p:nvSpPr>
          <p:cNvPr id="5" name="Title 1">
            <a:extLst>
              <a:ext uri="{FF2B5EF4-FFF2-40B4-BE49-F238E27FC236}">
                <a16:creationId xmlns:a16="http://schemas.microsoft.com/office/drawing/2014/main" id="{42DA617D-CB70-42FD-947E-354F2EB9316C}"/>
              </a:ext>
            </a:extLst>
          </p:cNvPr>
          <p:cNvSpPr txBox="1">
            <a:spLocks/>
          </p:cNvSpPr>
          <p:nvPr/>
        </p:nvSpPr>
        <p:spPr>
          <a:xfrm>
            <a:off x="1999980" y="580696"/>
            <a:ext cx="9657032" cy="82027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000" b="0" kern="1200">
                <a:solidFill>
                  <a:schemeClr val="tx1">
                    <a:lumMod val="85000"/>
                    <a:lumOff val="15000"/>
                  </a:schemeClr>
                </a:solidFill>
                <a:latin typeface="Segoe UI Semibold" panose="020B0702040204020203" pitchFamily="34" charset="0"/>
                <a:ea typeface="+mj-ea"/>
                <a:cs typeface="Segoe UI Semibold" panose="020B070204020402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a:t>MS Plates</a:t>
            </a:r>
            <a:endParaRPr lang="en-IN" dirty="0"/>
          </a:p>
        </p:txBody>
      </p:sp>
      <p:sp>
        <p:nvSpPr>
          <p:cNvPr id="6" name="Content Placeholder 2">
            <a:extLst>
              <a:ext uri="{FF2B5EF4-FFF2-40B4-BE49-F238E27FC236}">
                <a16:creationId xmlns:a16="http://schemas.microsoft.com/office/drawing/2014/main" id="{5635121E-E9C1-4434-A52B-55A5280E4C69}"/>
              </a:ext>
            </a:extLst>
          </p:cNvPr>
          <p:cNvSpPr txBox="1">
            <a:spLocks/>
          </p:cNvSpPr>
          <p:nvPr/>
        </p:nvSpPr>
        <p:spPr>
          <a:xfrm>
            <a:off x="1847582" y="4156694"/>
            <a:ext cx="9709936" cy="209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dirty="0"/>
              <a:t>16 Nylon wheels of identical dimensions were procured for making the links</a:t>
            </a:r>
          </a:p>
          <a:p>
            <a:r>
              <a:rPr lang="en-IN" dirty="0"/>
              <a:t>Dimension : Diameter=10 cm  Thickness = 3 cm</a:t>
            </a:r>
          </a:p>
          <a:p>
            <a:r>
              <a:rPr lang="en-IN" dirty="0"/>
              <a:t>Cost = </a:t>
            </a:r>
            <a:r>
              <a:rPr lang="en-IN" dirty="0" err="1"/>
              <a:t>Rs</a:t>
            </a:r>
            <a:r>
              <a:rPr lang="en-IN" dirty="0"/>
              <a:t> 2336</a:t>
            </a:r>
          </a:p>
          <a:p>
            <a:endParaRPr lang="en-IN" dirty="0"/>
          </a:p>
        </p:txBody>
      </p:sp>
    </p:spTree>
    <p:extLst>
      <p:ext uri="{BB962C8B-B14F-4D97-AF65-F5344CB8AC3E}">
        <p14:creationId xmlns:p14="http://schemas.microsoft.com/office/powerpoint/2010/main" val="3605777626"/>
      </p:ext>
    </p:extLst>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CE0C9-3A06-4C27-9CF8-EB23285D8F56}"/>
              </a:ext>
            </a:extLst>
          </p:cNvPr>
          <p:cNvSpPr>
            <a:spLocks noGrp="1"/>
          </p:cNvSpPr>
          <p:nvPr>
            <p:ph type="title"/>
          </p:nvPr>
        </p:nvSpPr>
        <p:spPr>
          <a:xfrm>
            <a:off x="1999980" y="3303037"/>
            <a:ext cx="9657032" cy="820270"/>
          </a:xfrm>
        </p:spPr>
        <p:txBody>
          <a:bodyPr/>
          <a:lstStyle/>
          <a:p>
            <a:r>
              <a:rPr lang="en-IN" dirty="0"/>
              <a:t> Chassis – wooden plank +Al Blocks</a:t>
            </a:r>
          </a:p>
        </p:txBody>
      </p:sp>
      <p:sp>
        <p:nvSpPr>
          <p:cNvPr id="3" name="Content Placeholder 2">
            <a:extLst>
              <a:ext uri="{FF2B5EF4-FFF2-40B4-BE49-F238E27FC236}">
                <a16:creationId xmlns:a16="http://schemas.microsoft.com/office/drawing/2014/main" id="{B20C5458-E572-44A8-AA2E-B665CA8CD289}"/>
              </a:ext>
            </a:extLst>
          </p:cNvPr>
          <p:cNvSpPr>
            <a:spLocks noGrp="1"/>
          </p:cNvSpPr>
          <p:nvPr>
            <p:ph idx="1"/>
          </p:nvPr>
        </p:nvSpPr>
        <p:spPr>
          <a:xfrm>
            <a:off x="1847582" y="1613646"/>
            <a:ext cx="9318052" cy="1689391"/>
          </a:xfrm>
        </p:spPr>
        <p:txBody>
          <a:bodyPr/>
          <a:lstStyle/>
          <a:p>
            <a:pPr marL="0" indent="0">
              <a:buNone/>
            </a:pPr>
            <a:endParaRPr lang="en-IN" dirty="0"/>
          </a:p>
          <a:p>
            <a:pPr marL="0" indent="0">
              <a:buNone/>
            </a:pPr>
            <a:endParaRPr lang="en-IN" dirty="0"/>
          </a:p>
          <a:p>
            <a:endParaRPr lang="en-IN" dirty="0"/>
          </a:p>
        </p:txBody>
      </p:sp>
      <p:sp>
        <p:nvSpPr>
          <p:cNvPr id="5" name="Title 1">
            <a:extLst>
              <a:ext uri="{FF2B5EF4-FFF2-40B4-BE49-F238E27FC236}">
                <a16:creationId xmlns:a16="http://schemas.microsoft.com/office/drawing/2014/main" id="{42DA617D-CB70-42FD-947E-354F2EB9316C}"/>
              </a:ext>
            </a:extLst>
          </p:cNvPr>
          <p:cNvSpPr txBox="1">
            <a:spLocks/>
          </p:cNvSpPr>
          <p:nvPr/>
        </p:nvSpPr>
        <p:spPr>
          <a:xfrm>
            <a:off x="1999980" y="580696"/>
            <a:ext cx="9657032" cy="82027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000" b="0" kern="1200">
                <a:solidFill>
                  <a:schemeClr val="tx1">
                    <a:lumMod val="85000"/>
                    <a:lumOff val="15000"/>
                  </a:schemeClr>
                </a:solidFill>
                <a:latin typeface="Segoe UI Semibold" panose="020B0702040204020203" pitchFamily="34" charset="0"/>
                <a:ea typeface="+mj-ea"/>
                <a:cs typeface="Segoe UI Semibold" panose="020B070204020402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Bearings</a:t>
            </a:r>
          </a:p>
        </p:txBody>
      </p:sp>
      <p:sp>
        <p:nvSpPr>
          <p:cNvPr id="6" name="Content Placeholder 2">
            <a:extLst>
              <a:ext uri="{FF2B5EF4-FFF2-40B4-BE49-F238E27FC236}">
                <a16:creationId xmlns:a16="http://schemas.microsoft.com/office/drawing/2014/main" id="{5635121E-E9C1-4434-A52B-55A5280E4C69}"/>
              </a:ext>
            </a:extLst>
          </p:cNvPr>
          <p:cNvSpPr txBox="1">
            <a:spLocks/>
          </p:cNvSpPr>
          <p:nvPr/>
        </p:nvSpPr>
        <p:spPr>
          <a:xfrm>
            <a:off x="1847582" y="4156694"/>
            <a:ext cx="9709936" cy="20968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dirty="0"/>
              <a:t>Al plate was used initially but was replaced by wood</a:t>
            </a:r>
          </a:p>
          <a:p>
            <a:r>
              <a:rPr lang="en-IN" dirty="0"/>
              <a:t>Dimensions : 40cm*50cm*.3cm, Cost= </a:t>
            </a:r>
            <a:r>
              <a:rPr lang="en-IN" dirty="0" err="1"/>
              <a:t>Rs</a:t>
            </a:r>
            <a:r>
              <a:rPr lang="en-IN" dirty="0"/>
              <a:t> 300</a:t>
            </a:r>
          </a:p>
          <a:p>
            <a:r>
              <a:rPr lang="en-IN" dirty="0"/>
              <a:t>2 Al blocks of dimensions : 60cm*15cm*3cm</a:t>
            </a:r>
          </a:p>
          <a:p>
            <a:r>
              <a:rPr lang="en-IN" dirty="0"/>
              <a:t>Cost = </a:t>
            </a:r>
            <a:r>
              <a:rPr lang="en-IN" dirty="0" err="1"/>
              <a:t>Rs</a:t>
            </a:r>
            <a:r>
              <a:rPr lang="en-IN" dirty="0"/>
              <a:t> 1600</a:t>
            </a:r>
          </a:p>
          <a:p>
            <a:endParaRPr lang="en-IN" dirty="0"/>
          </a:p>
        </p:txBody>
      </p:sp>
      <p:sp>
        <p:nvSpPr>
          <p:cNvPr id="8" name="Content Placeholder 2">
            <a:extLst>
              <a:ext uri="{FF2B5EF4-FFF2-40B4-BE49-F238E27FC236}">
                <a16:creationId xmlns:a16="http://schemas.microsoft.com/office/drawing/2014/main" id="{49C003E9-B87D-4BC2-85D0-1F66C872B885}"/>
              </a:ext>
            </a:extLst>
          </p:cNvPr>
          <p:cNvSpPr txBox="1">
            <a:spLocks/>
          </p:cNvSpPr>
          <p:nvPr/>
        </p:nvSpPr>
        <p:spPr>
          <a:xfrm>
            <a:off x="1847581" y="1613646"/>
            <a:ext cx="9657031" cy="429757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dirty="0"/>
              <a:t>2 bearings of identical dimensions were used</a:t>
            </a:r>
          </a:p>
          <a:p>
            <a:r>
              <a:rPr lang="en-IN" dirty="0"/>
              <a:t>Dimension : OD= 5.2 cm , ID =2.5 cm</a:t>
            </a:r>
          </a:p>
          <a:p>
            <a:r>
              <a:rPr lang="en-IN" dirty="0"/>
              <a:t>Cost = </a:t>
            </a:r>
            <a:r>
              <a:rPr lang="en-IN" dirty="0" err="1"/>
              <a:t>Rs</a:t>
            </a:r>
            <a:r>
              <a:rPr lang="en-IN" dirty="0"/>
              <a:t> 729</a:t>
            </a:r>
          </a:p>
          <a:p>
            <a:endParaRPr lang="en-IN" dirty="0"/>
          </a:p>
          <a:p>
            <a:endParaRPr lang="en-IN" dirty="0"/>
          </a:p>
        </p:txBody>
      </p:sp>
    </p:spTree>
    <p:extLst>
      <p:ext uri="{BB962C8B-B14F-4D97-AF65-F5344CB8AC3E}">
        <p14:creationId xmlns:p14="http://schemas.microsoft.com/office/powerpoint/2010/main" val="1558613919"/>
      </p:ext>
    </p:extLst>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CE0C9-3A06-4C27-9CF8-EB23285D8F56}"/>
              </a:ext>
            </a:extLst>
          </p:cNvPr>
          <p:cNvSpPr>
            <a:spLocks noGrp="1"/>
          </p:cNvSpPr>
          <p:nvPr>
            <p:ph type="title"/>
          </p:nvPr>
        </p:nvSpPr>
        <p:spPr>
          <a:xfrm>
            <a:off x="1999980" y="2482767"/>
            <a:ext cx="9657032" cy="820270"/>
          </a:xfrm>
        </p:spPr>
        <p:txBody>
          <a:bodyPr/>
          <a:lstStyle/>
          <a:p>
            <a:r>
              <a:rPr lang="en-IN" dirty="0"/>
              <a:t> Front &amp; Back shafts</a:t>
            </a:r>
          </a:p>
        </p:txBody>
      </p:sp>
      <p:sp>
        <p:nvSpPr>
          <p:cNvPr id="3" name="Content Placeholder 2">
            <a:extLst>
              <a:ext uri="{FF2B5EF4-FFF2-40B4-BE49-F238E27FC236}">
                <a16:creationId xmlns:a16="http://schemas.microsoft.com/office/drawing/2014/main" id="{B20C5458-E572-44A8-AA2E-B665CA8CD289}"/>
              </a:ext>
            </a:extLst>
          </p:cNvPr>
          <p:cNvSpPr>
            <a:spLocks noGrp="1"/>
          </p:cNvSpPr>
          <p:nvPr>
            <p:ph idx="1"/>
          </p:nvPr>
        </p:nvSpPr>
        <p:spPr>
          <a:xfrm>
            <a:off x="1847582" y="1613646"/>
            <a:ext cx="9318052" cy="869121"/>
          </a:xfrm>
        </p:spPr>
        <p:txBody>
          <a:bodyPr/>
          <a:lstStyle/>
          <a:p>
            <a:r>
              <a:rPr lang="en-IN" dirty="0"/>
              <a:t>3 Sprockets and 1 chain were used finally</a:t>
            </a:r>
          </a:p>
          <a:p>
            <a:r>
              <a:rPr lang="en-IN" dirty="0"/>
              <a:t>Cost : </a:t>
            </a:r>
            <a:r>
              <a:rPr lang="en-IN" dirty="0" err="1"/>
              <a:t>Rs</a:t>
            </a:r>
            <a:r>
              <a:rPr lang="en-IN" dirty="0"/>
              <a:t> 300</a:t>
            </a:r>
          </a:p>
        </p:txBody>
      </p:sp>
      <p:sp>
        <p:nvSpPr>
          <p:cNvPr id="5" name="Title 1">
            <a:extLst>
              <a:ext uri="{FF2B5EF4-FFF2-40B4-BE49-F238E27FC236}">
                <a16:creationId xmlns:a16="http://schemas.microsoft.com/office/drawing/2014/main" id="{42DA617D-CB70-42FD-947E-354F2EB9316C}"/>
              </a:ext>
            </a:extLst>
          </p:cNvPr>
          <p:cNvSpPr txBox="1">
            <a:spLocks/>
          </p:cNvSpPr>
          <p:nvPr/>
        </p:nvSpPr>
        <p:spPr>
          <a:xfrm>
            <a:off x="1999980" y="580696"/>
            <a:ext cx="9657032" cy="82027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000" b="0" kern="1200">
                <a:solidFill>
                  <a:schemeClr val="tx1">
                    <a:lumMod val="85000"/>
                    <a:lumOff val="15000"/>
                  </a:schemeClr>
                </a:solidFill>
                <a:latin typeface="Segoe UI Semibold" panose="020B0702040204020203" pitchFamily="34" charset="0"/>
                <a:ea typeface="+mj-ea"/>
                <a:cs typeface="Segoe UI Semibold" panose="020B070204020402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Sprockets &amp; Chains</a:t>
            </a:r>
          </a:p>
        </p:txBody>
      </p:sp>
      <p:sp>
        <p:nvSpPr>
          <p:cNvPr id="6" name="Content Placeholder 2">
            <a:extLst>
              <a:ext uri="{FF2B5EF4-FFF2-40B4-BE49-F238E27FC236}">
                <a16:creationId xmlns:a16="http://schemas.microsoft.com/office/drawing/2014/main" id="{5635121E-E9C1-4434-A52B-55A5280E4C69}"/>
              </a:ext>
            </a:extLst>
          </p:cNvPr>
          <p:cNvSpPr txBox="1">
            <a:spLocks/>
          </p:cNvSpPr>
          <p:nvPr/>
        </p:nvSpPr>
        <p:spPr>
          <a:xfrm>
            <a:off x="1847582" y="3336425"/>
            <a:ext cx="9709936" cy="83573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dirty="0"/>
              <a:t>2 Mild steel rods of radius 3.5cm and length 50cm</a:t>
            </a:r>
          </a:p>
          <a:p>
            <a:r>
              <a:rPr lang="en-IN" dirty="0"/>
              <a:t>Raw material and Machining cost: </a:t>
            </a:r>
            <a:r>
              <a:rPr lang="en-IN" dirty="0" err="1"/>
              <a:t>Rs</a:t>
            </a:r>
            <a:r>
              <a:rPr lang="en-IN" dirty="0"/>
              <a:t> 2000</a:t>
            </a:r>
          </a:p>
          <a:p>
            <a:endParaRPr lang="en-IN" dirty="0"/>
          </a:p>
        </p:txBody>
      </p:sp>
      <p:sp>
        <p:nvSpPr>
          <p:cNvPr id="7" name="Title 1">
            <a:extLst>
              <a:ext uri="{FF2B5EF4-FFF2-40B4-BE49-F238E27FC236}">
                <a16:creationId xmlns:a16="http://schemas.microsoft.com/office/drawing/2014/main" id="{C5E5E968-15D1-4D7A-B368-8AB8F95273A4}"/>
              </a:ext>
            </a:extLst>
          </p:cNvPr>
          <p:cNvSpPr txBox="1">
            <a:spLocks/>
          </p:cNvSpPr>
          <p:nvPr/>
        </p:nvSpPr>
        <p:spPr>
          <a:xfrm>
            <a:off x="1999980" y="4156695"/>
            <a:ext cx="9657032" cy="82027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000" b="0" kern="1200">
                <a:solidFill>
                  <a:schemeClr val="tx1">
                    <a:lumMod val="85000"/>
                    <a:lumOff val="15000"/>
                  </a:schemeClr>
                </a:solidFill>
                <a:latin typeface="Segoe UI Semibold" panose="020B0702040204020203" pitchFamily="34" charset="0"/>
                <a:ea typeface="+mj-ea"/>
                <a:cs typeface="Segoe UI Semibold" panose="020B070204020402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 Crank</a:t>
            </a:r>
          </a:p>
        </p:txBody>
      </p:sp>
      <p:sp>
        <p:nvSpPr>
          <p:cNvPr id="8" name="Content Placeholder 2">
            <a:extLst>
              <a:ext uri="{FF2B5EF4-FFF2-40B4-BE49-F238E27FC236}">
                <a16:creationId xmlns:a16="http://schemas.microsoft.com/office/drawing/2014/main" id="{35B308F2-6E32-4ADE-847E-2F28DE95C873}"/>
              </a:ext>
            </a:extLst>
          </p:cNvPr>
          <p:cNvSpPr txBox="1">
            <a:spLocks/>
          </p:cNvSpPr>
          <p:nvPr/>
        </p:nvSpPr>
        <p:spPr>
          <a:xfrm>
            <a:off x="1847582" y="5010353"/>
            <a:ext cx="9709936" cy="83573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dirty="0"/>
              <a:t>Mild steel plate of dimensions: 60cm*3cm*.3cm</a:t>
            </a:r>
          </a:p>
          <a:p>
            <a:r>
              <a:rPr lang="en-IN" dirty="0"/>
              <a:t>Raw material and Welding cost: </a:t>
            </a:r>
            <a:r>
              <a:rPr lang="en-IN" dirty="0" err="1"/>
              <a:t>Rs</a:t>
            </a:r>
            <a:r>
              <a:rPr lang="en-IN" dirty="0"/>
              <a:t> 100</a:t>
            </a:r>
          </a:p>
          <a:p>
            <a:endParaRPr lang="en-IN" dirty="0"/>
          </a:p>
        </p:txBody>
      </p:sp>
    </p:spTree>
    <p:extLst>
      <p:ext uri="{BB962C8B-B14F-4D97-AF65-F5344CB8AC3E}">
        <p14:creationId xmlns:p14="http://schemas.microsoft.com/office/powerpoint/2010/main" val="3180932257"/>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3B22C-8F77-4BC3-A024-5E95DF662E23}"/>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4BE8E7CE-0DAC-4793-A468-82E9BADDB073}"/>
              </a:ext>
            </a:extLst>
          </p:cNvPr>
          <p:cNvSpPr>
            <a:spLocks noGrp="1"/>
          </p:cNvSpPr>
          <p:nvPr>
            <p:ph idx="1"/>
          </p:nvPr>
        </p:nvSpPr>
        <p:spPr>
          <a:xfrm>
            <a:off x="1847580" y="2309682"/>
            <a:ext cx="4703343" cy="2671751"/>
          </a:xfrm>
        </p:spPr>
        <p:txBody>
          <a:bodyPr/>
          <a:lstStyle/>
          <a:p>
            <a:r>
              <a:rPr lang="en-US" dirty="0"/>
              <a:t>Climb and descend stairs</a:t>
            </a:r>
          </a:p>
          <a:p>
            <a:r>
              <a:rPr lang="en-US" dirty="0"/>
              <a:t>Be usable on ground</a:t>
            </a:r>
          </a:p>
          <a:p>
            <a:r>
              <a:rPr lang="en-US" dirty="0"/>
              <a:t>Work on varying stair geometries</a:t>
            </a:r>
          </a:p>
          <a:p>
            <a:r>
              <a:rPr lang="en-US" dirty="0"/>
              <a:t>Low cost</a:t>
            </a:r>
          </a:p>
          <a:p>
            <a:r>
              <a:rPr lang="en-US" dirty="0"/>
              <a:t>Smooth functioning</a:t>
            </a:r>
          </a:p>
          <a:p>
            <a:r>
              <a:rPr lang="en-US" dirty="0"/>
              <a:t>Single companion operable</a:t>
            </a:r>
          </a:p>
        </p:txBody>
      </p:sp>
      <p:sp>
        <p:nvSpPr>
          <p:cNvPr id="4" name="Content Placeholder 2">
            <a:extLst>
              <a:ext uri="{FF2B5EF4-FFF2-40B4-BE49-F238E27FC236}">
                <a16:creationId xmlns:a16="http://schemas.microsoft.com/office/drawing/2014/main" id="{70FD9953-25CA-4B5D-93EA-E9FAC56A4603}"/>
              </a:ext>
            </a:extLst>
          </p:cNvPr>
          <p:cNvSpPr txBox="1">
            <a:spLocks/>
          </p:cNvSpPr>
          <p:nvPr/>
        </p:nvSpPr>
        <p:spPr>
          <a:xfrm>
            <a:off x="7424381" y="2371947"/>
            <a:ext cx="4299045" cy="25472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Capacity ~ 150kg</a:t>
            </a:r>
          </a:p>
          <a:p>
            <a:r>
              <a:rPr lang="en-US" dirty="0"/>
              <a:t>Human applicable force</a:t>
            </a:r>
          </a:p>
          <a:p>
            <a:r>
              <a:rPr lang="en-US" dirty="0"/>
              <a:t>Step geometry ranges:</a:t>
            </a:r>
          </a:p>
          <a:p>
            <a:pPr lvl="1"/>
            <a:r>
              <a:rPr lang="en-US" dirty="0"/>
              <a:t>Width 20-30 cm</a:t>
            </a:r>
          </a:p>
          <a:p>
            <a:pPr lvl="1"/>
            <a:r>
              <a:rPr lang="en-US" dirty="0"/>
              <a:t>Height 15-20 cm</a:t>
            </a:r>
          </a:p>
          <a:p>
            <a:r>
              <a:rPr lang="en-US" dirty="0"/>
              <a:t>No slipping on step corners</a:t>
            </a:r>
          </a:p>
        </p:txBody>
      </p:sp>
      <p:sp>
        <p:nvSpPr>
          <p:cNvPr id="5" name="Arrow: Right 4">
            <a:extLst>
              <a:ext uri="{FF2B5EF4-FFF2-40B4-BE49-F238E27FC236}">
                <a16:creationId xmlns:a16="http://schemas.microsoft.com/office/drawing/2014/main" id="{AC62D7EB-DE36-4BA9-BC0A-C353E3854ED8}"/>
              </a:ext>
            </a:extLst>
          </p:cNvPr>
          <p:cNvSpPr/>
          <p:nvPr/>
        </p:nvSpPr>
        <p:spPr>
          <a:xfrm>
            <a:off x="6550923" y="3406721"/>
            <a:ext cx="873458" cy="4776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162529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0-#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250" fill="hold"/>
                                        <p:tgtEl>
                                          <p:spTgt spid="4"/>
                                        </p:tgtEl>
                                        <p:attrNameLst>
                                          <p:attrName>ppt_x</p:attrName>
                                        </p:attrNameLst>
                                      </p:cBhvr>
                                      <p:tavLst>
                                        <p:tav tm="0">
                                          <p:val>
                                            <p:strVal val="0-#ppt_w/2"/>
                                          </p:val>
                                        </p:tav>
                                        <p:tav tm="100000">
                                          <p:val>
                                            <p:strVal val="#ppt_x"/>
                                          </p:val>
                                        </p:tav>
                                      </p:tavLst>
                                    </p:anim>
                                    <p:anim calcmode="lin" valueType="num">
                                      <p:cBhvr additive="base">
                                        <p:cTn id="12"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118DC-C7A5-49C3-A37E-F67606E61242}"/>
              </a:ext>
            </a:extLst>
          </p:cNvPr>
          <p:cNvSpPr>
            <a:spLocks noGrp="1"/>
          </p:cNvSpPr>
          <p:nvPr>
            <p:ph type="title"/>
          </p:nvPr>
        </p:nvSpPr>
        <p:spPr>
          <a:xfrm>
            <a:off x="1796780" y="288131"/>
            <a:ext cx="9657032" cy="820270"/>
          </a:xfrm>
        </p:spPr>
        <p:txBody>
          <a:bodyPr/>
          <a:lstStyle/>
          <a:p>
            <a:r>
              <a:rPr lang="en-US" dirty="0"/>
              <a:t>Design components</a:t>
            </a:r>
          </a:p>
        </p:txBody>
      </p:sp>
      <p:sp>
        <p:nvSpPr>
          <p:cNvPr id="3" name="Content Placeholder 2">
            <a:extLst>
              <a:ext uri="{FF2B5EF4-FFF2-40B4-BE49-F238E27FC236}">
                <a16:creationId xmlns:a16="http://schemas.microsoft.com/office/drawing/2014/main" id="{B978ED03-6F05-46A4-B470-61EE15E7A674}"/>
              </a:ext>
            </a:extLst>
          </p:cNvPr>
          <p:cNvSpPr>
            <a:spLocks noGrp="1"/>
          </p:cNvSpPr>
          <p:nvPr>
            <p:ph idx="1"/>
          </p:nvPr>
        </p:nvSpPr>
        <p:spPr>
          <a:xfrm>
            <a:off x="1490540" y="1130952"/>
            <a:ext cx="4973726" cy="5727048"/>
          </a:xfrm>
        </p:spPr>
        <p:txBody>
          <a:bodyPr>
            <a:normAutofit fontScale="92500" lnSpcReduction="20000"/>
          </a:bodyPr>
          <a:lstStyle/>
          <a:p>
            <a:r>
              <a:rPr lang="en-US" dirty="0"/>
              <a:t>4 Plus shaped links</a:t>
            </a:r>
          </a:p>
          <a:p>
            <a:pPr lvl="1"/>
            <a:r>
              <a:rPr lang="en-US" dirty="0"/>
              <a:t>Link = 4 wheels + body</a:t>
            </a:r>
          </a:p>
          <a:p>
            <a:pPr lvl="1"/>
            <a:r>
              <a:rPr lang="en-US" dirty="0"/>
              <a:t>Wheels fixed to body</a:t>
            </a:r>
          </a:p>
          <a:p>
            <a:r>
              <a:rPr lang="en-US" dirty="0"/>
              <a:t>Front and back shafts</a:t>
            </a:r>
          </a:p>
          <a:p>
            <a:pPr lvl="1"/>
            <a:r>
              <a:rPr lang="en-US" dirty="0"/>
              <a:t>Suspended at different heights to keep chair horizontal</a:t>
            </a:r>
          </a:p>
          <a:p>
            <a:pPr lvl="1"/>
            <a:r>
              <a:rPr lang="en-US" dirty="0"/>
              <a:t>2 links mounted on either side</a:t>
            </a:r>
          </a:p>
          <a:p>
            <a:r>
              <a:rPr lang="en-US" dirty="0"/>
              <a:t>Planetary gear box &amp; coupling gears</a:t>
            </a:r>
          </a:p>
          <a:p>
            <a:pPr lvl="1"/>
            <a:r>
              <a:rPr lang="en-US" dirty="0"/>
              <a:t>Mounted on back shaft and gears for bi-directional output</a:t>
            </a:r>
          </a:p>
          <a:p>
            <a:r>
              <a:rPr lang="en-US" dirty="0"/>
              <a:t>Belt</a:t>
            </a:r>
          </a:p>
          <a:p>
            <a:pPr lvl="1"/>
            <a:r>
              <a:rPr lang="en-US" dirty="0"/>
              <a:t>Couple back and front shaft</a:t>
            </a:r>
          </a:p>
          <a:p>
            <a:r>
              <a:rPr lang="en-US" dirty="0"/>
              <a:t>Brake</a:t>
            </a:r>
          </a:p>
          <a:p>
            <a:r>
              <a:rPr lang="en-US" dirty="0"/>
              <a:t>Switching between stair climbing and ground motion</a:t>
            </a:r>
          </a:p>
          <a:p>
            <a:pPr lvl="1"/>
            <a:r>
              <a:rPr lang="en-US" dirty="0"/>
              <a:t>Adjustable height wheels at the back</a:t>
            </a:r>
          </a:p>
          <a:p>
            <a:pPr lvl="1"/>
            <a:r>
              <a:rPr lang="en-US" dirty="0"/>
              <a:t>Spring loaded wheels at the front</a:t>
            </a:r>
          </a:p>
        </p:txBody>
      </p:sp>
      <p:grpSp>
        <p:nvGrpSpPr>
          <p:cNvPr id="6" name="Group 5">
            <a:extLst>
              <a:ext uri="{FF2B5EF4-FFF2-40B4-BE49-F238E27FC236}">
                <a16:creationId xmlns:a16="http://schemas.microsoft.com/office/drawing/2014/main" id="{02A489A9-7CE8-408E-B805-5792431F3045}"/>
              </a:ext>
            </a:extLst>
          </p:cNvPr>
          <p:cNvGrpSpPr/>
          <p:nvPr/>
        </p:nvGrpSpPr>
        <p:grpSpPr>
          <a:xfrm>
            <a:off x="6676096" y="1375413"/>
            <a:ext cx="5049734" cy="2786602"/>
            <a:chOff x="6865601" y="1248565"/>
            <a:chExt cx="4520364" cy="2533508"/>
          </a:xfrm>
        </p:grpSpPr>
        <p:pic>
          <p:nvPicPr>
            <p:cNvPr id="4" name="Picture 3">
              <a:extLst>
                <a:ext uri="{FF2B5EF4-FFF2-40B4-BE49-F238E27FC236}">
                  <a16:creationId xmlns:a16="http://schemas.microsoft.com/office/drawing/2014/main" id="{D26DD3F2-38CC-47DD-BF51-06696E859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5601" y="1248565"/>
              <a:ext cx="2584433" cy="2533508"/>
            </a:xfrm>
            <a:prstGeom prst="rect">
              <a:avLst/>
            </a:prstGeom>
          </p:spPr>
        </p:pic>
        <p:pic>
          <p:nvPicPr>
            <p:cNvPr id="5" name="Picture 4">
              <a:extLst>
                <a:ext uri="{FF2B5EF4-FFF2-40B4-BE49-F238E27FC236}">
                  <a16:creationId xmlns:a16="http://schemas.microsoft.com/office/drawing/2014/main" id="{6E5BD5E5-B4D6-4C65-A658-93287D732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681" y="1248565"/>
              <a:ext cx="1817284" cy="2533508"/>
            </a:xfrm>
            <a:prstGeom prst="rect">
              <a:avLst/>
            </a:prstGeom>
          </p:spPr>
        </p:pic>
      </p:grpSp>
      <p:pic>
        <p:nvPicPr>
          <p:cNvPr id="7" name="Picture 6" descr="A close up of a toy&#10;&#10;Description generated with high confidence">
            <a:extLst>
              <a:ext uri="{FF2B5EF4-FFF2-40B4-BE49-F238E27FC236}">
                <a16:creationId xmlns:a16="http://schemas.microsoft.com/office/drawing/2014/main" id="{A4EA62C5-E1BD-4F48-B19B-DE97643C5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642" y="1568644"/>
            <a:ext cx="4500225" cy="4825978"/>
          </a:xfrm>
          <a:prstGeom prst="rect">
            <a:avLst/>
          </a:prstGeom>
        </p:spPr>
      </p:pic>
      <p:grpSp>
        <p:nvGrpSpPr>
          <p:cNvPr id="10" name="Group 9">
            <a:extLst>
              <a:ext uri="{FF2B5EF4-FFF2-40B4-BE49-F238E27FC236}">
                <a16:creationId xmlns:a16="http://schemas.microsoft.com/office/drawing/2014/main" id="{B5B1665B-7414-40CA-B117-B3832AAA9600}"/>
              </a:ext>
            </a:extLst>
          </p:cNvPr>
          <p:cNvGrpSpPr/>
          <p:nvPr/>
        </p:nvGrpSpPr>
        <p:grpSpPr>
          <a:xfrm>
            <a:off x="7507547" y="1248565"/>
            <a:ext cx="3700416" cy="5550763"/>
            <a:chOff x="6865602" y="1218564"/>
            <a:chExt cx="3700416" cy="5550763"/>
          </a:xfrm>
        </p:grpSpPr>
        <p:pic>
          <p:nvPicPr>
            <p:cNvPr id="8" name="Picture 7">
              <a:extLst>
                <a:ext uri="{FF2B5EF4-FFF2-40B4-BE49-F238E27FC236}">
                  <a16:creationId xmlns:a16="http://schemas.microsoft.com/office/drawing/2014/main" id="{31C0D6FE-51F3-4A58-A126-1032AACE36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236" y="4180752"/>
              <a:ext cx="3657148" cy="2588575"/>
            </a:xfrm>
            <a:prstGeom prst="rect">
              <a:avLst/>
            </a:prstGeom>
          </p:spPr>
        </p:pic>
        <p:pic>
          <p:nvPicPr>
            <p:cNvPr id="9" name="Picture 8">
              <a:extLst>
                <a:ext uri="{FF2B5EF4-FFF2-40B4-BE49-F238E27FC236}">
                  <a16:creationId xmlns:a16="http://schemas.microsoft.com/office/drawing/2014/main" id="{044D3EB9-392B-41BE-A185-1AD1288B0A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5602" y="1218564"/>
              <a:ext cx="3700416" cy="2913449"/>
            </a:xfrm>
            <a:prstGeom prst="rect">
              <a:avLst/>
            </a:prstGeom>
          </p:spPr>
        </p:pic>
      </p:grpSp>
      <p:cxnSp>
        <p:nvCxnSpPr>
          <p:cNvPr id="12" name="Straight Arrow Connector 11">
            <a:extLst>
              <a:ext uri="{FF2B5EF4-FFF2-40B4-BE49-F238E27FC236}">
                <a16:creationId xmlns:a16="http://schemas.microsoft.com/office/drawing/2014/main" id="{A4A7644E-52DE-4A00-BE0C-48AF7E963ABB}"/>
              </a:ext>
            </a:extLst>
          </p:cNvPr>
          <p:cNvCxnSpPr>
            <a:cxnSpLocks/>
          </p:cNvCxnSpPr>
          <p:nvPr/>
        </p:nvCxnSpPr>
        <p:spPr>
          <a:xfrm flipH="1" flipV="1">
            <a:off x="10032421" y="3151162"/>
            <a:ext cx="575003" cy="441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0E2AC7E-55CB-4D23-9514-27C4D885FF04}"/>
              </a:ext>
            </a:extLst>
          </p:cNvPr>
          <p:cNvCxnSpPr>
            <a:cxnSpLocks/>
          </p:cNvCxnSpPr>
          <p:nvPr/>
        </p:nvCxnSpPr>
        <p:spPr>
          <a:xfrm flipH="1">
            <a:off x="9606980" y="3592666"/>
            <a:ext cx="1000444" cy="696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4FEEE09-8F60-462B-8B0A-7709712A74C2}"/>
              </a:ext>
            </a:extLst>
          </p:cNvPr>
          <p:cNvCxnSpPr>
            <a:cxnSpLocks/>
          </p:cNvCxnSpPr>
          <p:nvPr/>
        </p:nvCxnSpPr>
        <p:spPr>
          <a:xfrm flipH="1" flipV="1">
            <a:off x="9695728" y="2560320"/>
            <a:ext cx="1323411" cy="1107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DBFCC1-3D3C-4A60-9030-04B9056860CE}"/>
              </a:ext>
            </a:extLst>
          </p:cNvPr>
          <p:cNvCxnSpPr>
            <a:cxnSpLocks/>
          </p:cNvCxnSpPr>
          <p:nvPr/>
        </p:nvCxnSpPr>
        <p:spPr>
          <a:xfrm flipH="1">
            <a:off x="9833317" y="3667674"/>
            <a:ext cx="1185822" cy="1312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103E60-65CD-45F8-9D6D-3034D728310D}"/>
              </a:ext>
            </a:extLst>
          </p:cNvPr>
          <p:cNvCxnSpPr>
            <a:cxnSpLocks/>
          </p:cNvCxnSpPr>
          <p:nvPr/>
        </p:nvCxnSpPr>
        <p:spPr>
          <a:xfrm flipV="1">
            <a:off x="7990449" y="2952193"/>
            <a:ext cx="994627" cy="888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539ED5B-AFED-4647-A62A-3A336CB42123}"/>
              </a:ext>
            </a:extLst>
          </p:cNvPr>
          <p:cNvCxnSpPr>
            <a:cxnSpLocks/>
          </p:cNvCxnSpPr>
          <p:nvPr/>
        </p:nvCxnSpPr>
        <p:spPr>
          <a:xfrm>
            <a:off x="7990449" y="3840480"/>
            <a:ext cx="799587" cy="1546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EE212E8-8D9C-447E-93B0-3B1E36D54A3D}"/>
              </a:ext>
            </a:extLst>
          </p:cNvPr>
          <p:cNvGrpSpPr/>
          <p:nvPr/>
        </p:nvGrpSpPr>
        <p:grpSpPr>
          <a:xfrm>
            <a:off x="8119060" y="4051589"/>
            <a:ext cx="2477387" cy="2435558"/>
            <a:chOff x="8097644" y="4209185"/>
            <a:chExt cx="2477387" cy="2435558"/>
          </a:xfrm>
        </p:grpSpPr>
        <p:pic>
          <p:nvPicPr>
            <p:cNvPr id="27" name="Picture 26" descr="A close up of a pipe&#10;&#10;Description generated with high confidence">
              <a:extLst>
                <a:ext uri="{FF2B5EF4-FFF2-40B4-BE49-F238E27FC236}">
                  <a16:creationId xmlns:a16="http://schemas.microsoft.com/office/drawing/2014/main" id="{0AC11574-AF73-4A55-934F-7B0BD3C48A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7644" y="5206267"/>
              <a:ext cx="2457793" cy="1438476"/>
            </a:xfrm>
            <a:prstGeom prst="rect">
              <a:avLst/>
            </a:prstGeom>
          </p:spPr>
        </p:pic>
        <p:pic>
          <p:nvPicPr>
            <p:cNvPr id="28" name="Picture 27">
              <a:extLst>
                <a:ext uri="{FF2B5EF4-FFF2-40B4-BE49-F238E27FC236}">
                  <a16:creationId xmlns:a16="http://schemas.microsoft.com/office/drawing/2014/main" id="{1BD5EF17-24AE-4792-BC0D-374919DA94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8942005" y="3364824"/>
              <a:ext cx="788665" cy="2477387"/>
            </a:xfrm>
            <a:prstGeom prst="rect">
              <a:avLst/>
            </a:prstGeom>
          </p:spPr>
        </p:pic>
      </p:grpSp>
    </p:spTree>
    <p:extLst>
      <p:ext uri="{BB962C8B-B14F-4D97-AF65-F5344CB8AC3E}">
        <p14:creationId xmlns:p14="http://schemas.microsoft.com/office/powerpoint/2010/main" val="343116535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250" fill="hold"/>
                                        <p:tgtEl>
                                          <p:spTgt spid="6"/>
                                        </p:tgtEl>
                                        <p:attrNameLst>
                                          <p:attrName>ppt_x</p:attrName>
                                        </p:attrNameLst>
                                      </p:cBhvr>
                                      <p:tavLst>
                                        <p:tav tm="0">
                                          <p:val>
                                            <p:strVal val="0-#ppt_w/2"/>
                                          </p:val>
                                        </p:tav>
                                        <p:tav tm="100000">
                                          <p:val>
                                            <p:strVal val="#ppt_x"/>
                                          </p:val>
                                        </p:tav>
                                      </p:tavLst>
                                    </p:anim>
                                    <p:anim calcmode="lin" valueType="num">
                                      <p:cBhvr additive="base">
                                        <p:cTn id="14" dur="25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2" fill="hold" nodeType="clickEffect">
                                  <p:stCondLst>
                                    <p:cond delay="0"/>
                                  </p:stCondLst>
                                  <p:childTnLst>
                                    <p:anim calcmode="lin" valueType="num">
                                      <p:cBhvr additive="base">
                                        <p:cTn id="18" dur="250"/>
                                        <p:tgtEl>
                                          <p:spTgt spid="6"/>
                                        </p:tgtEl>
                                        <p:attrNameLst>
                                          <p:attrName>ppt_x</p:attrName>
                                        </p:attrNameLst>
                                      </p:cBhvr>
                                      <p:tavLst>
                                        <p:tav tm="0">
                                          <p:val>
                                            <p:strVal val="ppt_x"/>
                                          </p:val>
                                        </p:tav>
                                        <p:tav tm="100000">
                                          <p:val>
                                            <p:strVal val="1+ppt_w/2"/>
                                          </p:val>
                                        </p:tav>
                                      </p:tavLst>
                                    </p:anim>
                                    <p:anim calcmode="lin" valueType="num">
                                      <p:cBhvr additive="base">
                                        <p:cTn id="19" dur="250"/>
                                        <p:tgtEl>
                                          <p:spTgt spid="6"/>
                                        </p:tgtEl>
                                        <p:attrNameLst>
                                          <p:attrName>ppt_y</p:attrName>
                                        </p:attrNameLst>
                                      </p:cBhvr>
                                      <p:tavLst>
                                        <p:tav tm="0">
                                          <p:val>
                                            <p:strVal val="ppt_y"/>
                                          </p:val>
                                        </p:tav>
                                        <p:tav tm="100000">
                                          <p:val>
                                            <p:strVal val="ppt_y"/>
                                          </p:val>
                                        </p:tav>
                                      </p:tavLst>
                                    </p:anim>
                                    <p:set>
                                      <p:cBhvr>
                                        <p:cTn id="20" dur="1" fill="hold">
                                          <p:stCondLst>
                                            <p:cond delay="249"/>
                                          </p:stCondLst>
                                        </p:cTn>
                                        <p:tgtEl>
                                          <p:spTgt spid="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2" presetClass="entr" presetSubtype="8"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250" fill="hold"/>
                                        <p:tgtEl>
                                          <p:spTgt spid="7"/>
                                        </p:tgtEl>
                                        <p:attrNameLst>
                                          <p:attrName>ppt_x</p:attrName>
                                        </p:attrNameLst>
                                      </p:cBhvr>
                                      <p:tavLst>
                                        <p:tav tm="0">
                                          <p:val>
                                            <p:strVal val="0-#ppt_w/2"/>
                                          </p:val>
                                        </p:tav>
                                        <p:tav tm="100000">
                                          <p:val>
                                            <p:strVal val="#ppt_x"/>
                                          </p:val>
                                        </p:tav>
                                      </p:tavLst>
                                    </p:anim>
                                    <p:anim calcmode="lin" valueType="num">
                                      <p:cBhvr additive="base">
                                        <p:cTn id="30"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2" fill="hold" nodeType="clickEffect">
                                  <p:stCondLst>
                                    <p:cond delay="0"/>
                                  </p:stCondLst>
                                  <p:childTnLst>
                                    <p:anim calcmode="lin" valueType="num">
                                      <p:cBhvr additive="base">
                                        <p:cTn id="34" dur="250"/>
                                        <p:tgtEl>
                                          <p:spTgt spid="7"/>
                                        </p:tgtEl>
                                        <p:attrNameLst>
                                          <p:attrName>ppt_x</p:attrName>
                                        </p:attrNameLst>
                                      </p:cBhvr>
                                      <p:tavLst>
                                        <p:tav tm="0">
                                          <p:val>
                                            <p:strVal val="ppt_x"/>
                                          </p:val>
                                        </p:tav>
                                        <p:tav tm="100000">
                                          <p:val>
                                            <p:strVal val="1+ppt_w/2"/>
                                          </p:val>
                                        </p:tav>
                                      </p:tavLst>
                                    </p:anim>
                                    <p:anim calcmode="lin" valueType="num">
                                      <p:cBhvr additive="base">
                                        <p:cTn id="35" dur="250"/>
                                        <p:tgtEl>
                                          <p:spTgt spid="7"/>
                                        </p:tgtEl>
                                        <p:attrNameLst>
                                          <p:attrName>ppt_y</p:attrName>
                                        </p:attrNameLst>
                                      </p:cBhvr>
                                      <p:tavLst>
                                        <p:tav tm="0">
                                          <p:val>
                                            <p:strVal val="ppt_y"/>
                                          </p:val>
                                        </p:tav>
                                        <p:tav tm="100000">
                                          <p:val>
                                            <p:strVal val="ppt_y"/>
                                          </p:val>
                                        </p:tav>
                                      </p:tavLst>
                                    </p:anim>
                                    <p:set>
                                      <p:cBhvr>
                                        <p:cTn id="36" dur="1" fill="hold">
                                          <p:stCondLst>
                                            <p:cond delay="249"/>
                                          </p:stCondLst>
                                        </p:cTn>
                                        <p:tgtEl>
                                          <p:spTgt spid="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par>
                                <p:cTn id="41" presetID="2" presetClass="entr" presetSubtype="8"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250" fill="hold"/>
                                        <p:tgtEl>
                                          <p:spTgt spid="10"/>
                                        </p:tgtEl>
                                        <p:attrNameLst>
                                          <p:attrName>ppt_x</p:attrName>
                                        </p:attrNameLst>
                                      </p:cBhvr>
                                      <p:tavLst>
                                        <p:tav tm="0">
                                          <p:val>
                                            <p:strVal val="0-#ppt_w/2"/>
                                          </p:val>
                                        </p:tav>
                                        <p:tav tm="100000">
                                          <p:val>
                                            <p:strVal val="#ppt_x"/>
                                          </p:val>
                                        </p:tav>
                                      </p:tavLst>
                                    </p:anim>
                                    <p:anim calcmode="lin" valueType="num">
                                      <p:cBhvr additive="base">
                                        <p:cTn id="44" dur="250" fill="hold"/>
                                        <p:tgtEl>
                                          <p:spTgt spid="10"/>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250" fill="hold"/>
                                        <p:tgtEl>
                                          <p:spTgt spid="12"/>
                                        </p:tgtEl>
                                        <p:attrNameLst>
                                          <p:attrName>ppt_x</p:attrName>
                                        </p:attrNameLst>
                                      </p:cBhvr>
                                      <p:tavLst>
                                        <p:tav tm="0">
                                          <p:val>
                                            <p:strVal val="0-#ppt_w/2"/>
                                          </p:val>
                                        </p:tav>
                                        <p:tav tm="100000">
                                          <p:val>
                                            <p:strVal val="#ppt_x"/>
                                          </p:val>
                                        </p:tav>
                                      </p:tavLst>
                                    </p:anim>
                                    <p:anim calcmode="lin" valueType="num">
                                      <p:cBhvr additive="base">
                                        <p:cTn id="48" dur="250" fill="hold"/>
                                        <p:tgtEl>
                                          <p:spTgt spid="12"/>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250" fill="hold"/>
                                        <p:tgtEl>
                                          <p:spTgt spid="13"/>
                                        </p:tgtEl>
                                        <p:attrNameLst>
                                          <p:attrName>ppt_x</p:attrName>
                                        </p:attrNameLst>
                                      </p:cBhvr>
                                      <p:tavLst>
                                        <p:tav tm="0">
                                          <p:val>
                                            <p:strVal val="0-#ppt_w/2"/>
                                          </p:val>
                                        </p:tav>
                                        <p:tav tm="100000">
                                          <p:val>
                                            <p:strVal val="#ppt_x"/>
                                          </p:val>
                                        </p:tav>
                                      </p:tavLst>
                                    </p:anim>
                                    <p:anim calcmode="lin" valueType="num">
                                      <p:cBhvr additive="base">
                                        <p:cTn id="52" dur="250" fill="hold"/>
                                        <p:tgtEl>
                                          <p:spTgt spid="13"/>
                                        </p:tgtEl>
                                        <p:attrNameLst>
                                          <p:attrName>ppt_y</p:attrName>
                                        </p:attrNameLst>
                                      </p:cBhvr>
                                      <p:tavLst>
                                        <p:tav tm="0">
                                          <p:val>
                                            <p:strVal val="#ppt_y"/>
                                          </p:val>
                                        </p:tav>
                                        <p:tav tm="100000">
                                          <p:val>
                                            <p:strVal val="#ppt_y"/>
                                          </p:val>
                                        </p:tav>
                                      </p:tavLst>
                                    </p:anim>
                                  </p:childTnLst>
                                </p:cTn>
                              </p:par>
                              <p:par>
                                <p:cTn id="53" presetID="1" presetClass="exit" presetSubtype="0" fill="hold" nodeType="with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9"/>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 presetClass="exit" presetSubtype="2" fill="hold" nodeType="clickEffect">
                                  <p:stCondLst>
                                    <p:cond delay="0"/>
                                  </p:stCondLst>
                                  <p:childTnLst>
                                    <p:anim calcmode="lin" valueType="num">
                                      <p:cBhvr additive="base">
                                        <p:cTn id="78" dur="250"/>
                                        <p:tgtEl>
                                          <p:spTgt spid="10"/>
                                        </p:tgtEl>
                                        <p:attrNameLst>
                                          <p:attrName>ppt_x</p:attrName>
                                        </p:attrNameLst>
                                      </p:cBhvr>
                                      <p:tavLst>
                                        <p:tav tm="0">
                                          <p:val>
                                            <p:strVal val="ppt_x"/>
                                          </p:val>
                                        </p:tav>
                                        <p:tav tm="100000">
                                          <p:val>
                                            <p:strVal val="1+ppt_w/2"/>
                                          </p:val>
                                        </p:tav>
                                      </p:tavLst>
                                    </p:anim>
                                    <p:anim calcmode="lin" valueType="num">
                                      <p:cBhvr additive="base">
                                        <p:cTn id="79" dur="250"/>
                                        <p:tgtEl>
                                          <p:spTgt spid="10"/>
                                        </p:tgtEl>
                                        <p:attrNameLst>
                                          <p:attrName>ppt_y</p:attrName>
                                        </p:attrNameLst>
                                      </p:cBhvr>
                                      <p:tavLst>
                                        <p:tav tm="0">
                                          <p:val>
                                            <p:strVal val="ppt_y"/>
                                          </p:val>
                                        </p:tav>
                                        <p:tav tm="100000">
                                          <p:val>
                                            <p:strVal val="ppt_y"/>
                                          </p:val>
                                        </p:tav>
                                      </p:tavLst>
                                    </p:anim>
                                    <p:set>
                                      <p:cBhvr>
                                        <p:cTn id="80" dur="1" fill="hold">
                                          <p:stCondLst>
                                            <p:cond delay="249"/>
                                          </p:stCondLst>
                                        </p:cTn>
                                        <p:tgtEl>
                                          <p:spTgt spid="10"/>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4"/>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25"/>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
                                            <p:txEl>
                                              <p:pRg st="11" end="11"/>
                                            </p:txEl>
                                          </p:spTgt>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
                                            <p:txEl>
                                              <p:pRg st="12" end="12"/>
                                            </p:txEl>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
                                            <p:txEl>
                                              <p:pRg st="13" end="13"/>
                                            </p:txEl>
                                          </p:spTgt>
                                        </p:tgtEl>
                                        <p:attrNameLst>
                                          <p:attrName>style.visibility</p:attrName>
                                        </p:attrNameLst>
                                      </p:cBhvr>
                                      <p:to>
                                        <p:strVal val="visible"/>
                                      </p:to>
                                    </p:set>
                                  </p:childTnLst>
                                </p:cTn>
                              </p:par>
                              <p:par>
                                <p:cTn id="95" presetID="2" presetClass="entr" presetSubtype="8" fill="hold" nodeType="with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additive="base">
                                        <p:cTn id="97" dur="250" fill="hold"/>
                                        <p:tgtEl>
                                          <p:spTgt spid="11"/>
                                        </p:tgtEl>
                                        <p:attrNameLst>
                                          <p:attrName>ppt_x</p:attrName>
                                        </p:attrNameLst>
                                      </p:cBhvr>
                                      <p:tavLst>
                                        <p:tav tm="0">
                                          <p:val>
                                            <p:strVal val="0-#ppt_w/2"/>
                                          </p:val>
                                        </p:tav>
                                        <p:tav tm="100000">
                                          <p:val>
                                            <p:strVal val="#ppt_x"/>
                                          </p:val>
                                        </p:tav>
                                      </p:tavLst>
                                    </p:anim>
                                    <p:anim calcmode="lin" valueType="num">
                                      <p:cBhvr additive="base">
                                        <p:cTn id="98" dur="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F851E-7403-465C-AB2D-8930FD8F6F47}"/>
              </a:ext>
            </a:extLst>
          </p:cNvPr>
          <p:cNvSpPr>
            <a:spLocks noGrp="1"/>
          </p:cNvSpPr>
          <p:nvPr>
            <p:ph type="title"/>
          </p:nvPr>
        </p:nvSpPr>
        <p:spPr/>
        <p:txBody>
          <a:bodyPr/>
          <a:lstStyle/>
          <a:p>
            <a:r>
              <a:rPr lang="en-US" dirty="0"/>
              <a:t>Power train</a:t>
            </a:r>
          </a:p>
        </p:txBody>
      </p:sp>
      <p:cxnSp>
        <p:nvCxnSpPr>
          <p:cNvPr id="6" name="Straight Arrow Connector 5">
            <a:extLst>
              <a:ext uri="{FF2B5EF4-FFF2-40B4-BE49-F238E27FC236}">
                <a16:creationId xmlns:a16="http://schemas.microsoft.com/office/drawing/2014/main" id="{D904C0C7-6817-4E94-91D8-E58451EF98E2}"/>
              </a:ext>
            </a:extLst>
          </p:cNvPr>
          <p:cNvCxnSpPr>
            <a:cxnSpLocks/>
            <a:stCxn id="12" idx="3"/>
            <a:endCxn id="13" idx="1"/>
          </p:cNvCxnSpPr>
          <p:nvPr/>
        </p:nvCxnSpPr>
        <p:spPr>
          <a:xfrm>
            <a:off x="2822224" y="2954740"/>
            <a:ext cx="1689270" cy="0"/>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9" name="Rectangle: Rounded Corners 8">
            <a:extLst>
              <a:ext uri="{FF2B5EF4-FFF2-40B4-BE49-F238E27FC236}">
                <a16:creationId xmlns:a16="http://schemas.microsoft.com/office/drawing/2014/main" id="{F52E09A2-CCF5-4815-B7C9-F911162F50D5}"/>
              </a:ext>
            </a:extLst>
          </p:cNvPr>
          <p:cNvSpPr/>
          <p:nvPr/>
        </p:nvSpPr>
        <p:spPr>
          <a:xfrm>
            <a:off x="8150053" y="2552131"/>
            <a:ext cx="1949289" cy="805217"/>
          </a:xfrm>
          <a:prstGeom prst="roundRect">
            <a:avLst/>
          </a:prstGeom>
          <a:solidFill>
            <a:srgbClr val="00206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Emoji" panose="020B0502040204020203" pitchFamily="34" charset="0"/>
                <a:ea typeface="Segoe UI Emoji" panose="020B0502040204020203" pitchFamily="34" charset="0"/>
              </a:rPr>
              <a:t>Front shaft</a:t>
            </a:r>
          </a:p>
        </p:txBody>
      </p:sp>
      <p:sp>
        <p:nvSpPr>
          <p:cNvPr id="12" name="Rectangle: Rounded Corners 11">
            <a:extLst>
              <a:ext uri="{FF2B5EF4-FFF2-40B4-BE49-F238E27FC236}">
                <a16:creationId xmlns:a16="http://schemas.microsoft.com/office/drawing/2014/main" id="{3EE4514C-BAA2-4AD4-BB4C-E5D91EE3487F}"/>
              </a:ext>
            </a:extLst>
          </p:cNvPr>
          <p:cNvSpPr/>
          <p:nvPr/>
        </p:nvSpPr>
        <p:spPr>
          <a:xfrm>
            <a:off x="872935" y="2552131"/>
            <a:ext cx="1949289" cy="805217"/>
          </a:xfrm>
          <a:prstGeom prst="roundRect">
            <a:avLst/>
          </a:prstGeom>
          <a:solidFill>
            <a:srgbClr val="00206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Emoji" panose="020B0502040204020203" pitchFamily="34" charset="0"/>
                <a:ea typeface="Segoe UI Emoji" panose="020B0502040204020203" pitchFamily="34" charset="0"/>
              </a:rPr>
              <a:t>Handle</a:t>
            </a:r>
          </a:p>
        </p:txBody>
      </p:sp>
      <p:sp>
        <p:nvSpPr>
          <p:cNvPr id="13" name="Rectangle: Rounded Corners 12">
            <a:extLst>
              <a:ext uri="{FF2B5EF4-FFF2-40B4-BE49-F238E27FC236}">
                <a16:creationId xmlns:a16="http://schemas.microsoft.com/office/drawing/2014/main" id="{22EE68B9-61A9-43A7-93FE-66798127EEE9}"/>
              </a:ext>
            </a:extLst>
          </p:cNvPr>
          <p:cNvSpPr/>
          <p:nvPr/>
        </p:nvSpPr>
        <p:spPr>
          <a:xfrm>
            <a:off x="4511494" y="2552131"/>
            <a:ext cx="1949289" cy="805217"/>
          </a:xfrm>
          <a:prstGeom prst="roundRect">
            <a:avLst/>
          </a:prstGeom>
          <a:solidFill>
            <a:srgbClr val="00206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Emoji" panose="020B0502040204020203" pitchFamily="34" charset="0"/>
                <a:ea typeface="Segoe UI Emoji" panose="020B0502040204020203" pitchFamily="34" charset="0"/>
              </a:rPr>
              <a:t>Back shaft</a:t>
            </a:r>
          </a:p>
        </p:txBody>
      </p:sp>
      <p:sp>
        <p:nvSpPr>
          <p:cNvPr id="14" name="Rectangle: Rounded Corners 13">
            <a:extLst>
              <a:ext uri="{FF2B5EF4-FFF2-40B4-BE49-F238E27FC236}">
                <a16:creationId xmlns:a16="http://schemas.microsoft.com/office/drawing/2014/main" id="{6F6E0856-6929-42D1-9062-4098B1F921BE}"/>
              </a:ext>
            </a:extLst>
          </p:cNvPr>
          <p:cNvSpPr/>
          <p:nvPr/>
        </p:nvSpPr>
        <p:spPr>
          <a:xfrm>
            <a:off x="8150053" y="4981840"/>
            <a:ext cx="1949289" cy="805217"/>
          </a:xfrm>
          <a:prstGeom prst="roundRect">
            <a:avLst/>
          </a:prstGeom>
          <a:solidFill>
            <a:srgbClr val="00206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Emoji" panose="020B0502040204020203" pitchFamily="34" charset="0"/>
                <a:ea typeface="Segoe UI Emoji" panose="020B0502040204020203" pitchFamily="34" charset="0"/>
              </a:rPr>
              <a:t>Front links</a:t>
            </a:r>
          </a:p>
        </p:txBody>
      </p:sp>
      <p:sp>
        <p:nvSpPr>
          <p:cNvPr id="15" name="Rectangle: Rounded Corners 14">
            <a:extLst>
              <a:ext uri="{FF2B5EF4-FFF2-40B4-BE49-F238E27FC236}">
                <a16:creationId xmlns:a16="http://schemas.microsoft.com/office/drawing/2014/main" id="{CCA12133-EA72-4E66-A9C4-DB8E950DD467}"/>
              </a:ext>
            </a:extLst>
          </p:cNvPr>
          <p:cNvSpPr/>
          <p:nvPr/>
        </p:nvSpPr>
        <p:spPr>
          <a:xfrm>
            <a:off x="4511494" y="4981840"/>
            <a:ext cx="1949289" cy="805217"/>
          </a:xfrm>
          <a:prstGeom prst="roundRect">
            <a:avLst/>
          </a:prstGeom>
          <a:solidFill>
            <a:srgbClr val="00206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Emoji" panose="020B0502040204020203" pitchFamily="34" charset="0"/>
                <a:ea typeface="Segoe UI Emoji" panose="020B0502040204020203" pitchFamily="34" charset="0"/>
              </a:rPr>
              <a:t>Back links</a:t>
            </a:r>
          </a:p>
        </p:txBody>
      </p:sp>
      <p:cxnSp>
        <p:nvCxnSpPr>
          <p:cNvPr id="18" name="Straight Arrow Connector 17">
            <a:extLst>
              <a:ext uri="{FF2B5EF4-FFF2-40B4-BE49-F238E27FC236}">
                <a16:creationId xmlns:a16="http://schemas.microsoft.com/office/drawing/2014/main" id="{81016B9C-D0A1-4A42-8691-9129605BC07A}"/>
              </a:ext>
            </a:extLst>
          </p:cNvPr>
          <p:cNvCxnSpPr>
            <a:cxnSpLocks/>
            <a:stCxn id="13" idx="3"/>
            <a:endCxn id="9" idx="1"/>
          </p:cNvCxnSpPr>
          <p:nvPr/>
        </p:nvCxnSpPr>
        <p:spPr>
          <a:xfrm>
            <a:off x="6460783" y="2954740"/>
            <a:ext cx="1689270" cy="0"/>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3E3FBD50-24A9-4435-9957-4C3F31B58FAF}"/>
              </a:ext>
            </a:extLst>
          </p:cNvPr>
          <p:cNvCxnSpPr>
            <a:cxnSpLocks/>
            <a:stCxn id="13" idx="2"/>
            <a:endCxn id="15" idx="0"/>
          </p:cNvCxnSpPr>
          <p:nvPr/>
        </p:nvCxnSpPr>
        <p:spPr>
          <a:xfrm>
            <a:off x="5486139" y="3357348"/>
            <a:ext cx="0" cy="1624492"/>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5DE4977B-B24E-460D-AE55-5138C9EF9037}"/>
              </a:ext>
            </a:extLst>
          </p:cNvPr>
          <p:cNvCxnSpPr>
            <a:cxnSpLocks/>
            <a:stCxn id="9" idx="2"/>
            <a:endCxn id="14" idx="0"/>
          </p:cNvCxnSpPr>
          <p:nvPr/>
        </p:nvCxnSpPr>
        <p:spPr>
          <a:xfrm>
            <a:off x="9124698" y="3357348"/>
            <a:ext cx="0" cy="1624492"/>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A51EF096-95C3-488F-9473-1630D3010EF8}"/>
              </a:ext>
            </a:extLst>
          </p:cNvPr>
          <p:cNvSpPr txBox="1"/>
          <p:nvPr/>
        </p:nvSpPr>
        <p:spPr>
          <a:xfrm>
            <a:off x="3052709" y="2308408"/>
            <a:ext cx="1228299" cy="646331"/>
          </a:xfrm>
          <a:prstGeom prst="rect">
            <a:avLst/>
          </a:prstGeom>
          <a:noFill/>
        </p:spPr>
        <p:txBody>
          <a:bodyPr wrap="square" rtlCol="0">
            <a:spAutoFit/>
          </a:bodyPr>
          <a:lstStyle/>
          <a:p>
            <a:pPr algn="ctr"/>
            <a:r>
              <a:rPr lang="en-US" dirty="0">
                <a:latin typeface="Segoe UI Emoji" panose="020B0502040204020203" pitchFamily="34" charset="0"/>
                <a:ea typeface="Segoe UI Emoji" panose="020B0502040204020203" pitchFamily="34" charset="0"/>
              </a:rPr>
              <a:t>Planetary gear</a:t>
            </a:r>
          </a:p>
        </p:txBody>
      </p:sp>
      <p:sp>
        <p:nvSpPr>
          <p:cNvPr id="29" name="TextBox 28">
            <a:extLst>
              <a:ext uri="{FF2B5EF4-FFF2-40B4-BE49-F238E27FC236}">
                <a16:creationId xmlns:a16="http://schemas.microsoft.com/office/drawing/2014/main" id="{4190398D-836A-4725-8E60-1B6FC184096D}"/>
              </a:ext>
            </a:extLst>
          </p:cNvPr>
          <p:cNvSpPr txBox="1"/>
          <p:nvPr/>
        </p:nvSpPr>
        <p:spPr>
          <a:xfrm>
            <a:off x="6691269" y="2308408"/>
            <a:ext cx="1228298" cy="646331"/>
          </a:xfrm>
          <a:prstGeom prst="rect">
            <a:avLst/>
          </a:prstGeom>
          <a:noFill/>
        </p:spPr>
        <p:txBody>
          <a:bodyPr wrap="square" rtlCol="0">
            <a:spAutoFit/>
          </a:bodyPr>
          <a:lstStyle/>
          <a:p>
            <a:pPr algn="ctr"/>
            <a:r>
              <a:rPr lang="en-US" dirty="0">
                <a:latin typeface="Segoe UI Emoji" panose="020B0502040204020203" pitchFamily="34" charset="0"/>
                <a:ea typeface="Segoe UI Emoji" panose="020B0502040204020203" pitchFamily="34" charset="0"/>
              </a:rPr>
              <a:t>Sprocket chain</a:t>
            </a:r>
          </a:p>
        </p:txBody>
      </p:sp>
      <p:sp>
        <p:nvSpPr>
          <p:cNvPr id="30" name="TextBox 29">
            <a:extLst>
              <a:ext uri="{FF2B5EF4-FFF2-40B4-BE49-F238E27FC236}">
                <a16:creationId xmlns:a16="http://schemas.microsoft.com/office/drawing/2014/main" id="{DF30BEBB-D4B4-4126-84E7-8C5569EBFEAA}"/>
              </a:ext>
            </a:extLst>
          </p:cNvPr>
          <p:cNvSpPr txBox="1"/>
          <p:nvPr/>
        </p:nvSpPr>
        <p:spPr>
          <a:xfrm>
            <a:off x="5521834" y="3846428"/>
            <a:ext cx="1228299" cy="646331"/>
          </a:xfrm>
          <a:prstGeom prst="rect">
            <a:avLst/>
          </a:prstGeom>
          <a:noFill/>
        </p:spPr>
        <p:txBody>
          <a:bodyPr wrap="square" rtlCol="0">
            <a:spAutoFit/>
          </a:bodyPr>
          <a:lstStyle/>
          <a:p>
            <a:pPr algn="ctr"/>
            <a:r>
              <a:rPr lang="en-US" dirty="0">
                <a:latin typeface="Segoe UI Emoji" panose="020B0502040204020203" pitchFamily="34" charset="0"/>
                <a:ea typeface="Segoe UI Emoji" panose="020B0502040204020203" pitchFamily="34" charset="0"/>
              </a:rPr>
              <a:t>Weld and pins</a:t>
            </a:r>
          </a:p>
        </p:txBody>
      </p:sp>
      <p:sp>
        <p:nvSpPr>
          <p:cNvPr id="31" name="TextBox 30">
            <a:extLst>
              <a:ext uri="{FF2B5EF4-FFF2-40B4-BE49-F238E27FC236}">
                <a16:creationId xmlns:a16="http://schemas.microsoft.com/office/drawing/2014/main" id="{C3C84B35-06AF-4360-961D-00E79B336062}"/>
              </a:ext>
            </a:extLst>
          </p:cNvPr>
          <p:cNvSpPr txBox="1"/>
          <p:nvPr/>
        </p:nvSpPr>
        <p:spPr>
          <a:xfrm>
            <a:off x="9124697" y="3984927"/>
            <a:ext cx="1228299" cy="369332"/>
          </a:xfrm>
          <a:prstGeom prst="rect">
            <a:avLst/>
          </a:prstGeom>
          <a:noFill/>
        </p:spPr>
        <p:txBody>
          <a:bodyPr wrap="square" rtlCol="0">
            <a:spAutoFit/>
          </a:bodyPr>
          <a:lstStyle/>
          <a:p>
            <a:r>
              <a:rPr lang="en-US" dirty="0">
                <a:latin typeface="Segoe UI Emoji" panose="020B0502040204020203" pitchFamily="34" charset="0"/>
                <a:ea typeface="Segoe UI Emoji" panose="020B0502040204020203" pitchFamily="34" charset="0"/>
              </a:rPr>
              <a:t>Pins</a:t>
            </a:r>
          </a:p>
        </p:txBody>
      </p:sp>
    </p:spTree>
    <p:extLst>
      <p:ext uri="{BB962C8B-B14F-4D97-AF65-F5344CB8AC3E}">
        <p14:creationId xmlns:p14="http://schemas.microsoft.com/office/powerpoint/2010/main" val="43511794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250" fill="hold"/>
                                        <p:tgtEl>
                                          <p:spTgt spid="28"/>
                                        </p:tgtEl>
                                        <p:attrNameLst>
                                          <p:attrName>ppt_x</p:attrName>
                                        </p:attrNameLst>
                                      </p:cBhvr>
                                      <p:tavLst>
                                        <p:tav tm="0">
                                          <p:val>
                                            <p:strVal val="0-#ppt_w/2"/>
                                          </p:val>
                                        </p:tav>
                                        <p:tav tm="100000">
                                          <p:val>
                                            <p:strVal val="#ppt_x"/>
                                          </p:val>
                                        </p:tav>
                                      </p:tavLst>
                                    </p:anim>
                                    <p:anim calcmode="lin" valueType="num">
                                      <p:cBhvr additive="base">
                                        <p:cTn id="8" dur="25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50" fill="hold"/>
                                        <p:tgtEl>
                                          <p:spTgt spid="6"/>
                                        </p:tgtEl>
                                        <p:attrNameLst>
                                          <p:attrName>ppt_x</p:attrName>
                                        </p:attrNameLst>
                                      </p:cBhvr>
                                      <p:tavLst>
                                        <p:tav tm="0">
                                          <p:val>
                                            <p:strVal val="0-#ppt_w/2"/>
                                          </p:val>
                                        </p:tav>
                                        <p:tav tm="100000">
                                          <p:val>
                                            <p:strVal val="#ppt_x"/>
                                          </p:val>
                                        </p:tav>
                                      </p:tavLst>
                                    </p:anim>
                                    <p:anim calcmode="lin" valueType="num">
                                      <p:cBhvr additive="base">
                                        <p:cTn id="12" dur="2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250" fill="hold"/>
                                        <p:tgtEl>
                                          <p:spTgt spid="13"/>
                                        </p:tgtEl>
                                        <p:attrNameLst>
                                          <p:attrName>ppt_x</p:attrName>
                                        </p:attrNameLst>
                                      </p:cBhvr>
                                      <p:tavLst>
                                        <p:tav tm="0">
                                          <p:val>
                                            <p:strVal val="0-#ppt_w/2"/>
                                          </p:val>
                                        </p:tav>
                                        <p:tav tm="100000">
                                          <p:val>
                                            <p:strVal val="#ppt_x"/>
                                          </p:val>
                                        </p:tav>
                                      </p:tavLst>
                                    </p:anim>
                                    <p:anim calcmode="lin" valueType="num">
                                      <p:cBhvr additive="base">
                                        <p:cTn id="16" dur="25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250" fill="hold"/>
                                        <p:tgtEl>
                                          <p:spTgt spid="30"/>
                                        </p:tgtEl>
                                        <p:attrNameLst>
                                          <p:attrName>ppt_x</p:attrName>
                                        </p:attrNameLst>
                                      </p:cBhvr>
                                      <p:tavLst>
                                        <p:tav tm="0">
                                          <p:val>
                                            <p:strVal val="0-#ppt_w/2"/>
                                          </p:val>
                                        </p:tav>
                                        <p:tav tm="100000">
                                          <p:val>
                                            <p:strVal val="#ppt_x"/>
                                          </p:val>
                                        </p:tav>
                                      </p:tavLst>
                                    </p:anim>
                                    <p:anim calcmode="lin" valueType="num">
                                      <p:cBhvr additive="base">
                                        <p:cTn id="22" dur="250" fill="hold"/>
                                        <p:tgtEl>
                                          <p:spTgt spid="30"/>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250" fill="hold"/>
                                        <p:tgtEl>
                                          <p:spTgt spid="29"/>
                                        </p:tgtEl>
                                        <p:attrNameLst>
                                          <p:attrName>ppt_x</p:attrName>
                                        </p:attrNameLst>
                                      </p:cBhvr>
                                      <p:tavLst>
                                        <p:tav tm="0">
                                          <p:val>
                                            <p:strVal val="0-#ppt_w/2"/>
                                          </p:val>
                                        </p:tav>
                                        <p:tav tm="100000">
                                          <p:val>
                                            <p:strVal val="#ppt_x"/>
                                          </p:val>
                                        </p:tav>
                                      </p:tavLst>
                                    </p:anim>
                                    <p:anim calcmode="lin" valueType="num">
                                      <p:cBhvr additive="base">
                                        <p:cTn id="26" dur="250" fill="hold"/>
                                        <p:tgtEl>
                                          <p:spTgt spid="29"/>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250" fill="hold"/>
                                        <p:tgtEl>
                                          <p:spTgt spid="18"/>
                                        </p:tgtEl>
                                        <p:attrNameLst>
                                          <p:attrName>ppt_x</p:attrName>
                                        </p:attrNameLst>
                                      </p:cBhvr>
                                      <p:tavLst>
                                        <p:tav tm="0">
                                          <p:val>
                                            <p:strVal val="0-#ppt_w/2"/>
                                          </p:val>
                                        </p:tav>
                                        <p:tav tm="100000">
                                          <p:val>
                                            <p:strVal val="#ppt_x"/>
                                          </p:val>
                                        </p:tav>
                                      </p:tavLst>
                                    </p:anim>
                                    <p:anim calcmode="lin" valueType="num">
                                      <p:cBhvr additive="base">
                                        <p:cTn id="30" dur="250" fill="hold"/>
                                        <p:tgtEl>
                                          <p:spTgt spid="18"/>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250" fill="hold"/>
                                        <p:tgtEl>
                                          <p:spTgt spid="22"/>
                                        </p:tgtEl>
                                        <p:attrNameLst>
                                          <p:attrName>ppt_x</p:attrName>
                                        </p:attrNameLst>
                                      </p:cBhvr>
                                      <p:tavLst>
                                        <p:tav tm="0">
                                          <p:val>
                                            <p:strVal val="0-#ppt_w/2"/>
                                          </p:val>
                                        </p:tav>
                                        <p:tav tm="100000">
                                          <p:val>
                                            <p:strVal val="#ppt_x"/>
                                          </p:val>
                                        </p:tav>
                                      </p:tavLst>
                                    </p:anim>
                                    <p:anim calcmode="lin" valueType="num">
                                      <p:cBhvr additive="base">
                                        <p:cTn id="34" dur="25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250" fill="hold"/>
                                        <p:tgtEl>
                                          <p:spTgt spid="9"/>
                                        </p:tgtEl>
                                        <p:attrNameLst>
                                          <p:attrName>ppt_x</p:attrName>
                                        </p:attrNameLst>
                                      </p:cBhvr>
                                      <p:tavLst>
                                        <p:tav tm="0">
                                          <p:val>
                                            <p:strVal val="0-#ppt_w/2"/>
                                          </p:val>
                                        </p:tav>
                                        <p:tav tm="100000">
                                          <p:val>
                                            <p:strVal val="#ppt_x"/>
                                          </p:val>
                                        </p:tav>
                                      </p:tavLst>
                                    </p:anim>
                                    <p:anim calcmode="lin" valueType="num">
                                      <p:cBhvr additive="base">
                                        <p:cTn id="38" dur="250" fill="hold"/>
                                        <p:tgtEl>
                                          <p:spTgt spid="9"/>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250" fill="hold"/>
                                        <p:tgtEl>
                                          <p:spTgt spid="15"/>
                                        </p:tgtEl>
                                        <p:attrNameLst>
                                          <p:attrName>ppt_x</p:attrName>
                                        </p:attrNameLst>
                                      </p:cBhvr>
                                      <p:tavLst>
                                        <p:tav tm="0">
                                          <p:val>
                                            <p:strVal val="0-#ppt_w/2"/>
                                          </p:val>
                                        </p:tav>
                                        <p:tav tm="100000">
                                          <p:val>
                                            <p:strVal val="#ppt_x"/>
                                          </p:val>
                                        </p:tav>
                                      </p:tavLst>
                                    </p:anim>
                                    <p:anim calcmode="lin" valueType="num">
                                      <p:cBhvr additive="base">
                                        <p:cTn id="42" dur="2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250" fill="hold"/>
                                        <p:tgtEl>
                                          <p:spTgt spid="31"/>
                                        </p:tgtEl>
                                        <p:attrNameLst>
                                          <p:attrName>ppt_x</p:attrName>
                                        </p:attrNameLst>
                                      </p:cBhvr>
                                      <p:tavLst>
                                        <p:tav tm="0">
                                          <p:val>
                                            <p:strVal val="#ppt_x"/>
                                          </p:val>
                                        </p:tav>
                                        <p:tav tm="100000">
                                          <p:val>
                                            <p:strVal val="#ppt_x"/>
                                          </p:val>
                                        </p:tav>
                                      </p:tavLst>
                                    </p:anim>
                                    <p:anim calcmode="lin" valueType="num">
                                      <p:cBhvr additive="base">
                                        <p:cTn id="48" dur="250" fill="hold"/>
                                        <p:tgtEl>
                                          <p:spTgt spid="31"/>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250" fill="hold"/>
                                        <p:tgtEl>
                                          <p:spTgt spid="25"/>
                                        </p:tgtEl>
                                        <p:attrNameLst>
                                          <p:attrName>ppt_x</p:attrName>
                                        </p:attrNameLst>
                                      </p:cBhvr>
                                      <p:tavLst>
                                        <p:tav tm="0">
                                          <p:val>
                                            <p:strVal val="#ppt_x"/>
                                          </p:val>
                                        </p:tav>
                                        <p:tav tm="100000">
                                          <p:val>
                                            <p:strVal val="#ppt_x"/>
                                          </p:val>
                                        </p:tav>
                                      </p:tavLst>
                                    </p:anim>
                                    <p:anim calcmode="lin" valueType="num">
                                      <p:cBhvr additive="base">
                                        <p:cTn id="52" dur="250" fill="hold"/>
                                        <p:tgtEl>
                                          <p:spTgt spid="2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250" fill="hold"/>
                                        <p:tgtEl>
                                          <p:spTgt spid="14"/>
                                        </p:tgtEl>
                                        <p:attrNameLst>
                                          <p:attrName>ppt_x</p:attrName>
                                        </p:attrNameLst>
                                      </p:cBhvr>
                                      <p:tavLst>
                                        <p:tav tm="0">
                                          <p:val>
                                            <p:strVal val="#ppt_x"/>
                                          </p:val>
                                        </p:tav>
                                        <p:tav tm="100000">
                                          <p:val>
                                            <p:strVal val="#ppt_x"/>
                                          </p:val>
                                        </p:tav>
                                      </p:tavLst>
                                    </p:anim>
                                    <p:anim calcmode="lin" valueType="num">
                                      <p:cBhvr additive="base">
                                        <p:cTn id="56" dur="2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5" grpId="0" animBg="1"/>
      <p:bldP spid="28" grpId="0"/>
      <p:bldP spid="29" grpId="0"/>
      <p:bldP spid="30"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88B4C-C7E2-455E-8233-C1E68405B785}"/>
              </a:ext>
            </a:extLst>
          </p:cNvPr>
          <p:cNvSpPr>
            <a:spLocks noGrp="1"/>
          </p:cNvSpPr>
          <p:nvPr>
            <p:ph type="title"/>
          </p:nvPr>
        </p:nvSpPr>
        <p:spPr/>
        <p:txBody>
          <a:bodyPr/>
          <a:lstStyle/>
          <a:p>
            <a:r>
              <a:rPr lang="en-US" dirty="0"/>
              <a:t>Implementation</a:t>
            </a:r>
          </a:p>
        </p:txBody>
      </p:sp>
      <p:graphicFrame>
        <p:nvGraphicFramePr>
          <p:cNvPr id="4" name="Table 3">
            <a:extLst>
              <a:ext uri="{FF2B5EF4-FFF2-40B4-BE49-F238E27FC236}">
                <a16:creationId xmlns:a16="http://schemas.microsoft.com/office/drawing/2014/main" id="{5C472554-757E-4B73-9A36-0C2F14092A5B}"/>
              </a:ext>
            </a:extLst>
          </p:cNvPr>
          <p:cNvGraphicFramePr>
            <a:graphicFrameLocks noGrp="1"/>
          </p:cNvGraphicFramePr>
          <p:nvPr>
            <p:extLst>
              <p:ext uri="{D42A27DB-BD31-4B8C-83A1-F6EECF244321}">
                <p14:modId xmlns:p14="http://schemas.microsoft.com/office/powerpoint/2010/main" val="819523948"/>
              </p:ext>
            </p:extLst>
          </p:nvPr>
        </p:nvGraphicFramePr>
        <p:xfrm>
          <a:off x="859812" y="1148337"/>
          <a:ext cx="10644800" cy="4944153"/>
        </p:xfrm>
        <a:graphic>
          <a:graphicData uri="http://schemas.openxmlformats.org/drawingml/2006/table">
            <a:tbl>
              <a:tblPr firstRow="1">
                <a:tableStyleId>{5C22544A-7EE6-4342-B048-85BDC9FD1C3A}</a:tableStyleId>
              </a:tblPr>
              <a:tblGrid>
                <a:gridCol w="1937982">
                  <a:extLst>
                    <a:ext uri="{9D8B030D-6E8A-4147-A177-3AD203B41FA5}">
                      <a16:colId xmlns:a16="http://schemas.microsoft.com/office/drawing/2014/main" val="282383322"/>
                    </a:ext>
                  </a:extLst>
                </a:gridCol>
                <a:gridCol w="1897039">
                  <a:extLst>
                    <a:ext uri="{9D8B030D-6E8A-4147-A177-3AD203B41FA5}">
                      <a16:colId xmlns:a16="http://schemas.microsoft.com/office/drawing/2014/main" val="3741887283"/>
                    </a:ext>
                  </a:extLst>
                </a:gridCol>
                <a:gridCol w="1719618">
                  <a:extLst>
                    <a:ext uri="{9D8B030D-6E8A-4147-A177-3AD203B41FA5}">
                      <a16:colId xmlns:a16="http://schemas.microsoft.com/office/drawing/2014/main" val="3625487980"/>
                    </a:ext>
                  </a:extLst>
                </a:gridCol>
                <a:gridCol w="1965277">
                  <a:extLst>
                    <a:ext uri="{9D8B030D-6E8A-4147-A177-3AD203B41FA5}">
                      <a16:colId xmlns:a16="http://schemas.microsoft.com/office/drawing/2014/main" val="745262072"/>
                    </a:ext>
                  </a:extLst>
                </a:gridCol>
                <a:gridCol w="3124884">
                  <a:extLst>
                    <a:ext uri="{9D8B030D-6E8A-4147-A177-3AD203B41FA5}">
                      <a16:colId xmlns:a16="http://schemas.microsoft.com/office/drawing/2014/main" val="2631818034"/>
                    </a:ext>
                  </a:extLst>
                </a:gridCol>
              </a:tblGrid>
              <a:tr h="614033">
                <a:tc>
                  <a:txBody>
                    <a:bodyPr/>
                    <a:lstStyle/>
                    <a:p>
                      <a:pPr algn="ctr"/>
                      <a:r>
                        <a:rPr lang="en-US" sz="1600" dirty="0"/>
                        <a:t>Component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t>Attribute</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t>Product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t>Prototype</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t>Reason for difference</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4324275"/>
                  </a:ext>
                </a:extLst>
              </a:tr>
              <a:tr h="701655">
                <a:tc>
                  <a:txBody>
                    <a:bodyPr/>
                    <a:lstStyle/>
                    <a:p>
                      <a:pPr algn="ctr"/>
                      <a:r>
                        <a:rPr lang="en-US" sz="1600" dirty="0"/>
                        <a:t>Planetary Gear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Position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Centered on back shaft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Placed on one 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Avoid gear couplings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5808722"/>
                  </a:ext>
                </a:extLst>
              </a:tr>
              <a:tr h="614033">
                <a:tc rowSpan="3">
                  <a:txBody>
                    <a:bodyPr/>
                    <a:lstStyle/>
                    <a:p>
                      <a:pPr algn="ctr"/>
                      <a:r>
                        <a:rPr lang="en-US" sz="1600" dirty="0"/>
                        <a:t>Link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Single body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2 plates welded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Cost and time constraints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2210167"/>
                  </a:ext>
                </a:extLst>
              </a:tr>
              <a:tr h="614033">
                <a:tc v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Wheel diameter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15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10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Cost constraint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2010438"/>
                  </a:ext>
                </a:extLst>
              </a:tr>
              <a:tr h="701655">
                <a:tc vMerge="1">
                  <a:txBody>
                    <a:bodyPr/>
                    <a:lstStyle/>
                    <a:p>
                      <a:pPr algn="ctr"/>
                      <a:endParaRPr lang="en-US" dirty="0"/>
                    </a:p>
                  </a:txBody>
                  <a:tcPr anchor="ctr"/>
                </a:tc>
                <a:tc>
                  <a:txBody>
                    <a:bodyPr/>
                    <a:lstStyle/>
                    <a:p>
                      <a:pPr algn="ctr"/>
                      <a:r>
                        <a:rPr lang="en-US" sz="1600" dirty="0"/>
                        <a:t>Arm length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25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15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Avoid buckling and welding deflections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726003"/>
                  </a:ext>
                </a:extLst>
              </a:tr>
              <a:tr h="701655">
                <a:tc>
                  <a:txBody>
                    <a:bodyPr/>
                    <a:lstStyle/>
                    <a:p>
                      <a:pPr algn="ctr"/>
                      <a:r>
                        <a:rPr lang="en-US" sz="1600" dirty="0"/>
                        <a:t>Brake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Position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On back shaft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Not present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Availability and implementation complexities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52560530"/>
                  </a:ext>
                </a:extLst>
              </a:tr>
              <a:tr h="997089">
                <a:tc>
                  <a:txBody>
                    <a:bodyPr/>
                    <a:lstStyle/>
                    <a:p>
                      <a:pPr algn="ctr"/>
                      <a:r>
                        <a:rPr lang="en-US" sz="1600" dirty="0"/>
                        <a:t>Torque transmission between shafts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Mechanism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Belt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Sprocket chain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Cost constraint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8620736"/>
                  </a:ext>
                </a:extLst>
              </a:tr>
            </a:tbl>
          </a:graphicData>
        </a:graphic>
      </p:graphicFrame>
      <p:sp>
        <p:nvSpPr>
          <p:cNvPr id="3" name="TextBox 2">
            <a:extLst>
              <a:ext uri="{FF2B5EF4-FFF2-40B4-BE49-F238E27FC236}">
                <a16:creationId xmlns:a16="http://schemas.microsoft.com/office/drawing/2014/main" id="{5F6ACF87-C1FD-4199-B681-7361219AEE13}"/>
              </a:ext>
            </a:extLst>
          </p:cNvPr>
          <p:cNvSpPr txBox="1"/>
          <p:nvPr/>
        </p:nvSpPr>
        <p:spPr>
          <a:xfrm>
            <a:off x="2247900" y="6273800"/>
            <a:ext cx="8108950" cy="369332"/>
          </a:xfrm>
          <a:prstGeom prst="rect">
            <a:avLst/>
          </a:prstGeom>
          <a:noFill/>
        </p:spPr>
        <p:txBody>
          <a:bodyPr wrap="square" rtlCol="0">
            <a:spAutoFit/>
          </a:bodyPr>
          <a:lstStyle/>
          <a:p>
            <a:r>
              <a:rPr lang="en-IN" dirty="0"/>
              <a:t>Note : Prototype covers </a:t>
            </a:r>
            <a:r>
              <a:rPr lang="en-IN" b="1" dirty="0"/>
              <a:t>ONLY</a:t>
            </a:r>
            <a:r>
              <a:rPr lang="en-IN" dirty="0"/>
              <a:t> stair climbing part</a:t>
            </a:r>
          </a:p>
        </p:txBody>
      </p:sp>
    </p:spTree>
    <p:extLst>
      <p:ext uri="{BB962C8B-B14F-4D97-AF65-F5344CB8AC3E}">
        <p14:creationId xmlns:p14="http://schemas.microsoft.com/office/powerpoint/2010/main" val="2784928225"/>
      </p:ext>
    </p:extLst>
  </p:cSld>
  <p:clrMapOvr>
    <a:masterClrMapping/>
  </p:clrMapOvr>
  <p:transition>
    <p:wipe dir="r"/>
  </p:transition>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1395</TotalTime>
  <Words>2905</Words>
  <Application>Microsoft Office PowerPoint</Application>
  <PresentationFormat>Widescreen</PresentationFormat>
  <Paragraphs>460</Paragraphs>
  <Slides>53</Slides>
  <Notes>6</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Abadi</vt:lpstr>
      <vt:lpstr>Arial</vt:lpstr>
      <vt:lpstr>Calibri</vt:lpstr>
      <vt:lpstr>Century Gothic</vt:lpstr>
      <vt:lpstr>Noto Sans Symbols</vt:lpstr>
      <vt:lpstr>Quattrocento Sans</vt:lpstr>
      <vt:lpstr>Segoe UI Emoji</vt:lpstr>
      <vt:lpstr>Segoe UI Semibold</vt:lpstr>
      <vt:lpstr>Wingdings 3</vt:lpstr>
      <vt:lpstr>Wisp</vt:lpstr>
      <vt:lpstr>Team 3 – Final Report</vt:lpstr>
      <vt:lpstr>Contents</vt:lpstr>
      <vt:lpstr>Executive summary</vt:lpstr>
      <vt:lpstr>Main presentation</vt:lpstr>
      <vt:lpstr>Motivation</vt:lpstr>
      <vt:lpstr>Goals</vt:lpstr>
      <vt:lpstr>Design components</vt:lpstr>
      <vt:lpstr>Power train</vt:lpstr>
      <vt:lpstr>Implementation</vt:lpstr>
      <vt:lpstr>Scope of prototype</vt:lpstr>
      <vt:lpstr>Midsem feedback – clarification</vt:lpstr>
      <vt:lpstr>Prototype Budget Allocation</vt:lpstr>
      <vt:lpstr>Cost analysis &amp; Market impact</vt:lpstr>
      <vt:lpstr>Acknowledgements</vt:lpstr>
      <vt:lpstr>Video</vt:lpstr>
      <vt:lpstr>Theoretical analysis*</vt:lpstr>
      <vt:lpstr>Basic idea</vt:lpstr>
      <vt:lpstr>Analysis with only force</vt:lpstr>
      <vt:lpstr>Analysis with only torque</vt:lpstr>
      <vt:lpstr>Rough estimates of force and torque</vt:lpstr>
      <vt:lpstr>Use of gears</vt:lpstr>
      <vt:lpstr>Link shape</vt:lpstr>
      <vt:lpstr>Arm shape design</vt:lpstr>
      <vt:lpstr>Revised torque calculations</vt:lpstr>
      <vt:lpstr>Torque calculations – case 1</vt:lpstr>
      <vt:lpstr>Torque calculations – case 2</vt:lpstr>
      <vt:lpstr>Torque calculations – case 3</vt:lpstr>
      <vt:lpstr>Torque calculations – summary</vt:lpstr>
      <vt:lpstr> Product overall design</vt:lpstr>
      <vt:lpstr>Wheels design</vt:lpstr>
      <vt:lpstr>Torque transmission</vt:lpstr>
      <vt:lpstr>Power train</vt:lpstr>
      <vt:lpstr>Mechanism Analysis</vt:lpstr>
      <vt:lpstr>Chassis Design</vt:lpstr>
      <vt:lpstr>Overall Climbing mechanism</vt:lpstr>
      <vt:lpstr>Prototype design iterations</vt:lpstr>
      <vt:lpstr>Initial decisions</vt:lpstr>
      <vt:lpstr>Wheels</vt:lpstr>
      <vt:lpstr>Bearings</vt:lpstr>
      <vt:lpstr>Bearing blocks</vt:lpstr>
      <vt:lpstr>Chassis</vt:lpstr>
      <vt:lpstr>Front and back shaft</vt:lpstr>
      <vt:lpstr>Assembly – making links</vt:lpstr>
      <vt:lpstr>Assembly – links to shafts</vt:lpstr>
      <vt:lpstr>Assembly – others</vt:lpstr>
      <vt:lpstr>Issues in initial prototype</vt:lpstr>
      <vt:lpstr>Changes to initial design</vt:lpstr>
      <vt:lpstr>PowerPoint Presentation</vt:lpstr>
      <vt:lpstr> Prototype part details</vt:lpstr>
      <vt:lpstr>Parts</vt:lpstr>
      <vt:lpstr> Wheels</vt:lpstr>
      <vt:lpstr> Chassis – wooden plank +Al Blocks</vt:lpstr>
      <vt:lpstr> Front &amp; Back shafts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Stair Climbing Wheel Chair</dc:title>
  <dc:creator>prudhvi pinnaka</dc:creator>
  <cp:lastModifiedBy>Bernice Smith</cp:lastModifiedBy>
  <cp:revision>271</cp:revision>
  <dcterms:created xsi:type="dcterms:W3CDTF">2017-09-01T16:40:58Z</dcterms:created>
  <dcterms:modified xsi:type="dcterms:W3CDTF">2017-11-22T13:30:08Z</dcterms:modified>
</cp:coreProperties>
</file>